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1"/>
  </p:notesMasterIdLst>
  <p:handoutMasterIdLst>
    <p:handoutMasterId r:id="rId22"/>
  </p:handoutMasterIdLst>
  <p:sldIdLst>
    <p:sldId id="257" r:id="rId5"/>
    <p:sldId id="258" r:id="rId6"/>
    <p:sldId id="259" r:id="rId7"/>
    <p:sldId id="261" r:id="rId8"/>
    <p:sldId id="272" r:id="rId9"/>
    <p:sldId id="273" r:id="rId10"/>
    <p:sldId id="264" r:id="rId11"/>
    <p:sldId id="263" r:id="rId12"/>
    <p:sldId id="265" r:id="rId13"/>
    <p:sldId id="266" r:id="rId14"/>
    <p:sldId id="267" r:id="rId15"/>
    <p:sldId id="268" r:id="rId16"/>
    <p:sldId id="269" r:id="rId17"/>
    <p:sldId id="270" r:id="rId18"/>
    <p:sldId id="274" r:id="rId19"/>
    <p:sldId id="275" r:id="rId20"/>
  </p:sldIdLst>
  <p:sldSz cx="12188825" cy="6858000"/>
  <p:notesSz cx="6858000" cy="9144000"/>
  <p:defaultTextStyle>
    <a:defPPr rtl="0"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2496">
          <p15:clr>
            <a:srgbClr val="A4A3A4"/>
          </p15:clr>
        </p15:guide>
        <p15:guide id="3" orient="horz" pos="2880">
          <p15:clr>
            <a:srgbClr val="A4A3A4"/>
          </p15:clr>
        </p15:guide>
        <p15:guide id="4" orient="horz" pos="1056">
          <p15:clr>
            <a:srgbClr val="A4A3A4"/>
          </p15:clr>
        </p15:guide>
        <p15:guide id="5" orient="horz" pos="3888">
          <p15:clr>
            <a:srgbClr val="A4A3A4"/>
          </p15:clr>
        </p15:guide>
        <p15:guide id="6" orient="horz" pos="240">
          <p15:clr>
            <a:srgbClr val="A4A3A4"/>
          </p15:clr>
        </p15:guide>
        <p15:guide id="7" pos="3839">
          <p15:clr>
            <a:srgbClr val="A4A3A4"/>
          </p15:clr>
        </p15:guide>
        <p15:guide id="8" pos="527">
          <p15:clr>
            <a:srgbClr val="A4A3A4"/>
          </p15:clr>
        </p15:guide>
        <p15:guide id="9" pos="815">
          <p15:clr>
            <a:srgbClr val="A4A3A4"/>
          </p15:clr>
        </p15:guide>
        <p15:guide id="10" pos="6863">
          <p15:clr>
            <a:srgbClr val="A4A3A4"/>
          </p15:clr>
        </p15:guide>
        <p15:guide id="11" pos="6143">
          <p15:clr>
            <a:srgbClr val="A4A3A4"/>
          </p15:clr>
        </p15:guide>
        <p15:guide id="12" pos="470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837" autoAdjust="0"/>
  </p:normalViewPr>
  <p:slideViewPr>
    <p:cSldViewPr>
      <p:cViewPr varScale="1">
        <p:scale>
          <a:sx n="67" d="100"/>
          <a:sy n="67" d="100"/>
        </p:scale>
        <p:origin x="644" y="40"/>
      </p:cViewPr>
      <p:guideLst>
        <p:guide orient="horz" pos="2160"/>
        <p:guide orient="horz" pos="2496"/>
        <p:guide orient="horz" pos="2880"/>
        <p:guide orient="horz" pos="1056"/>
        <p:guide orient="horz" pos="3888"/>
        <p:guide orient="horz" pos="240"/>
        <p:guide pos="3839"/>
        <p:guide pos="527"/>
        <p:guide pos="815"/>
        <p:guide pos="6863"/>
        <p:guide pos="6143"/>
        <p:guide pos="470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0" d="100"/>
          <a:sy n="100" d="100"/>
        </p:scale>
        <p:origin x="2802" y="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058DC39-1A45-4614-A4B0-67E0F6103E0D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i-FI"/>
        </a:p>
      </dgm:t>
    </dgm:pt>
    <dgm:pt modelId="{E1B21DEC-B42D-42A0-9F34-BDAD78BC9EED}">
      <dgm:prSet/>
      <dgm:spPr/>
      <dgm:t>
        <a:bodyPr/>
        <a:lstStyle/>
        <a:p>
          <a:r>
            <a:rPr lang="fi-FI"/>
            <a:t>yleinen sääntö: valtiolla on omalla alueellaan lainkäyttövalta, joka on yhtenäistä ja ehdotonta</a:t>
          </a:r>
        </a:p>
      </dgm:t>
    </dgm:pt>
    <dgm:pt modelId="{D38ECA35-018C-4B44-9A3D-349D1ADA083C}" type="parTrans" cxnId="{49B1AAE3-4032-4A3A-8229-D2121C44E747}">
      <dgm:prSet/>
      <dgm:spPr/>
      <dgm:t>
        <a:bodyPr/>
        <a:lstStyle/>
        <a:p>
          <a:endParaRPr lang="fi-FI"/>
        </a:p>
      </dgm:t>
    </dgm:pt>
    <dgm:pt modelId="{63BED393-224C-41B6-919F-805C3841A0AD}" type="sibTrans" cxnId="{49B1AAE3-4032-4A3A-8229-D2121C44E747}">
      <dgm:prSet/>
      <dgm:spPr/>
      <dgm:t>
        <a:bodyPr/>
        <a:lstStyle/>
        <a:p>
          <a:endParaRPr lang="fi-FI"/>
        </a:p>
      </dgm:t>
    </dgm:pt>
    <dgm:pt modelId="{20AA6E56-FA59-4B99-9E06-8782645E60FB}">
      <dgm:prSet/>
      <dgm:spPr/>
      <dgm:t>
        <a:bodyPr/>
        <a:lstStyle/>
        <a:p>
          <a:r>
            <a:rPr lang="fi-FI"/>
            <a:t>Kaikille suotu samat lainkäytön edellytykset</a:t>
          </a:r>
        </a:p>
      </dgm:t>
    </dgm:pt>
    <dgm:pt modelId="{B21CB7CD-2006-42F8-A607-14C424597F24}" type="parTrans" cxnId="{620D59B4-E1C9-4ACC-BFF9-32BC3C1668C2}">
      <dgm:prSet/>
      <dgm:spPr/>
      <dgm:t>
        <a:bodyPr/>
        <a:lstStyle/>
        <a:p>
          <a:endParaRPr lang="fi-FI"/>
        </a:p>
      </dgm:t>
    </dgm:pt>
    <dgm:pt modelId="{3CBDE087-FA1F-4B82-80EB-71CB0C1EC575}" type="sibTrans" cxnId="{620D59B4-E1C9-4ACC-BFF9-32BC3C1668C2}">
      <dgm:prSet/>
      <dgm:spPr/>
      <dgm:t>
        <a:bodyPr/>
        <a:lstStyle/>
        <a:p>
          <a:endParaRPr lang="fi-FI"/>
        </a:p>
      </dgm:t>
    </dgm:pt>
    <dgm:pt modelId="{E7538BB7-E75A-4159-98E9-FF4537A3A04E}">
      <dgm:prSet/>
      <dgm:spPr/>
      <dgm:t>
        <a:bodyPr/>
        <a:lstStyle/>
        <a:p>
          <a:r>
            <a:rPr lang="fi-FI" dirty="0"/>
            <a:t>Valtio rikkoo immuniteettia </a:t>
          </a:r>
        </a:p>
        <a:p>
          <a:endParaRPr lang="fi-FI" dirty="0"/>
        </a:p>
        <a:p>
          <a:r>
            <a:rPr lang="fi-FI" dirty="0"/>
            <a:t>joutuu vastuuseen </a:t>
          </a:r>
        </a:p>
      </dgm:t>
    </dgm:pt>
    <dgm:pt modelId="{7BE381AB-B6A4-4E91-9A36-8CE778D5D3BB}" type="parTrans" cxnId="{C7316289-D0AD-42FD-A17F-4030198C7AF6}">
      <dgm:prSet/>
      <dgm:spPr/>
      <dgm:t>
        <a:bodyPr/>
        <a:lstStyle/>
        <a:p>
          <a:endParaRPr lang="fi-FI"/>
        </a:p>
      </dgm:t>
    </dgm:pt>
    <dgm:pt modelId="{7E319584-7818-499D-8F4B-2AFBFDBBE476}" type="sibTrans" cxnId="{C7316289-D0AD-42FD-A17F-4030198C7AF6}">
      <dgm:prSet/>
      <dgm:spPr/>
      <dgm:t>
        <a:bodyPr/>
        <a:lstStyle/>
        <a:p>
          <a:endParaRPr lang="fi-FI"/>
        </a:p>
      </dgm:t>
    </dgm:pt>
    <dgm:pt modelId="{D81AAF8C-A24A-4E9D-92F7-E708EB16F754}" type="pres">
      <dgm:prSet presAssocID="{8058DC39-1A45-4614-A4B0-67E0F6103E0D}" presName="CompostProcess" presStyleCnt="0">
        <dgm:presLayoutVars>
          <dgm:dir/>
          <dgm:resizeHandles val="exact"/>
        </dgm:presLayoutVars>
      </dgm:prSet>
      <dgm:spPr/>
    </dgm:pt>
    <dgm:pt modelId="{FE97FB19-96D6-4EE4-B0AD-49F2E4965CD0}" type="pres">
      <dgm:prSet presAssocID="{8058DC39-1A45-4614-A4B0-67E0F6103E0D}" presName="arrow" presStyleLbl="bgShp" presStyleIdx="0" presStyleCnt="1"/>
      <dgm:spPr/>
    </dgm:pt>
    <dgm:pt modelId="{70391AC1-9E8D-4F1A-BE7E-D23B36F30E5D}" type="pres">
      <dgm:prSet presAssocID="{8058DC39-1A45-4614-A4B0-67E0F6103E0D}" presName="linearProcess" presStyleCnt="0"/>
      <dgm:spPr/>
    </dgm:pt>
    <dgm:pt modelId="{74FD34A3-7990-4499-B71F-F4D281675ED2}" type="pres">
      <dgm:prSet presAssocID="{E1B21DEC-B42D-42A0-9F34-BDAD78BC9EED}" presName="textNode" presStyleLbl="node1" presStyleIdx="0" presStyleCnt="3">
        <dgm:presLayoutVars>
          <dgm:bulletEnabled val="1"/>
        </dgm:presLayoutVars>
      </dgm:prSet>
      <dgm:spPr/>
    </dgm:pt>
    <dgm:pt modelId="{8C7DFD2E-88A2-47F9-991B-998352C67207}" type="pres">
      <dgm:prSet presAssocID="{63BED393-224C-41B6-919F-805C3841A0AD}" presName="sibTrans" presStyleCnt="0"/>
      <dgm:spPr/>
    </dgm:pt>
    <dgm:pt modelId="{3200BC0B-CCC8-493F-8EBD-9BABBC9F93C2}" type="pres">
      <dgm:prSet presAssocID="{20AA6E56-FA59-4B99-9E06-8782645E60FB}" presName="textNode" presStyleLbl="node1" presStyleIdx="1" presStyleCnt="3">
        <dgm:presLayoutVars>
          <dgm:bulletEnabled val="1"/>
        </dgm:presLayoutVars>
      </dgm:prSet>
      <dgm:spPr/>
    </dgm:pt>
    <dgm:pt modelId="{82ABFD4D-560C-4121-88CF-EEF9E191EE39}" type="pres">
      <dgm:prSet presAssocID="{3CBDE087-FA1F-4B82-80EB-71CB0C1EC575}" presName="sibTrans" presStyleCnt="0"/>
      <dgm:spPr/>
    </dgm:pt>
    <dgm:pt modelId="{D50F119A-7146-45D8-BE61-9048C884AE7C}" type="pres">
      <dgm:prSet presAssocID="{E7538BB7-E75A-4159-98E9-FF4537A3A04E}" presName="textNode" presStyleLbl="node1" presStyleIdx="2" presStyleCnt="3" custLinFactNeighborX="-50000" custLinFactNeighborY="-5572">
        <dgm:presLayoutVars>
          <dgm:bulletEnabled val="1"/>
        </dgm:presLayoutVars>
      </dgm:prSet>
      <dgm:spPr/>
    </dgm:pt>
  </dgm:ptLst>
  <dgm:cxnLst>
    <dgm:cxn modelId="{4E68AF81-EA07-4FB6-9306-144B76DDE70F}" type="presOf" srcId="{20AA6E56-FA59-4B99-9E06-8782645E60FB}" destId="{3200BC0B-CCC8-493F-8EBD-9BABBC9F93C2}" srcOrd="0" destOrd="0" presId="urn:microsoft.com/office/officeart/2005/8/layout/hProcess9"/>
    <dgm:cxn modelId="{C7316289-D0AD-42FD-A17F-4030198C7AF6}" srcId="{8058DC39-1A45-4614-A4B0-67E0F6103E0D}" destId="{E7538BB7-E75A-4159-98E9-FF4537A3A04E}" srcOrd="2" destOrd="0" parTransId="{7BE381AB-B6A4-4E91-9A36-8CE778D5D3BB}" sibTransId="{7E319584-7818-499D-8F4B-2AFBFDBBE476}"/>
    <dgm:cxn modelId="{00B949B0-8D14-448E-8585-14BFF44E4CAD}" type="presOf" srcId="{E7538BB7-E75A-4159-98E9-FF4537A3A04E}" destId="{D50F119A-7146-45D8-BE61-9048C884AE7C}" srcOrd="0" destOrd="0" presId="urn:microsoft.com/office/officeart/2005/8/layout/hProcess9"/>
    <dgm:cxn modelId="{620D59B4-E1C9-4ACC-BFF9-32BC3C1668C2}" srcId="{8058DC39-1A45-4614-A4B0-67E0F6103E0D}" destId="{20AA6E56-FA59-4B99-9E06-8782645E60FB}" srcOrd="1" destOrd="0" parTransId="{B21CB7CD-2006-42F8-A607-14C424597F24}" sibTransId="{3CBDE087-FA1F-4B82-80EB-71CB0C1EC575}"/>
    <dgm:cxn modelId="{00C16BCD-AF88-44C8-B787-14742CBA5005}" type="presOf" srcId="{E1B21DEC-B42D-42A0-9F34-BDAD78BC9EED}" destId="{74FD34A3-7990-4499-B71F-F4D281675ED2}" srcOrd="0" destOrd="0" presId="urn:microsoft.com/office/officeart/2005/8/layout/hProcess9"/>
    <dgm:cxn modelId="{2ADA50D8-C6E7-4DC9-89EA-03C08BADE72E}" type="presOf" srcId="{8058DC39-1A45-4614-A4B0-67E0F6103E0D}" destId="{D81AAF8C-A24A-4E9D-92F7-E708EB16F754}" srcOrd="0" destOrd="0" presId="urn:microsoft.com/office/officeart/2005/8/layout/hProcess9"/>
    <dgm:cxn modelId="{49B1AAE3-4032-4A3A-8229-D2121C44E747}" srcId="{8058DC39-1A45-4614-A4B0-67E0F6103E0D}" destId="{E1B21DEC-B42D-42A0-9F34-BDAD78BC9EED}" srcOrd="0" destOrd="0" parTransId="{D38ECA35-018C-4B44-9A3D-349D1ADA083C}" sibTransId="{63BED393-224C-41B6-919F-805C3841A0AD}"/>
    <dgm:cxn modelId="{B4D6BE59-6F87-41EF-BB27-090FB8905B9F}" type="presParOf" srcId="{D81AAF8C-A24A-4E9D-92F7-E708EB16F754}" destId="{FE97FB19-96D6-4EE4-B0AD-49F2E4965CD0}" srcOrd="0" destOrd="0" presId="urn:microsoft.com/office/officeart/2005/8/layout/hProcess9"/>
    <dgm:cxn modelId="{FFA8B553-3F9A-413F-8CE8-535A810622F6}" type="presParOf" srcId="{D81AAF8C-A24A-4E9D-92F7-E708EB16F754}" destId="{70391AC1-9E8D-4F1A-BE7E-D23B36F30E5D}" srcOrd="1" destOrd="0" presId="urn:microsoft.com/office/officeart/2005/8/layout/hProcess9"/>
    <dgm:cxn modelId="{9F86472C-0D70-4675-A0BF-50DE46DB4D32}" type="presParOf" srcId="{70391AC1-9E8D-4F1A-BE7E-D23B36F30E5D}" destId="{74FD34A3-7990-4499-B71F-F4D281675ED2}" srcOrd="0" destOrd="0" presId="urn:microsoft.com/office/officeart/2005/8/layout/hProcess9"/>
    <dgm:cxn modelId="{9ADE80CA-04E1-4F8F-91CB-984DBD1557D3}" type="presParOf" srcId="{70391AC1-9E8D-4F1A-BE7E-D23B36F30E5D}" destId="{8C7DFD2E-88A2-47F9-991B-998352C67207}" srcOrd="1" destOrd="0" presId="urn:microsoft.com/office/officeart/2005/8/layout/hProcess9"/>
    <dgm:cxn modelId="{CE96C1A7-5FC8-4D7D-90AC-7E7610CBFF18}" type="presParOf" srcId="{70391AC1-9E8D-4F1A-BE7E-D23B36F30E5D}" destId="{3200BC0B-CCC8-493F-8EBD-9BABBC9F93C2}" srcOrd="2" destOrd="0" presId="urn:microsoft.com/office/officeart/2005/8/layout/hProcess9"/>
    <dgm:cxn modelId="{C97B8C7B-D751-45B9-8191-D27913E1B413}" type="presParOf" srcId="{70391AC1-9E8D-4F1A-BE7E-D23B36F30E5D}" destId="{82ABFD4D-560C-4121-88CF-EEF9E191EE39}" srcOrd="3" destOrd="0" presId="urn:microsoft.com/office/officeart/2005/8/layout/hProcess9"/>
    <dgm:cxn modelId="{AFA8F49E-A9F5-4CAD-B26B-143C0B0119FF}" type="presParOf" srcId="{70391AC1-9E8D-4F1A-BE7E-D23B36F30E5D}" destId="{D50F119A-7146-45D8-BE61-9048C884AE7C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F442EA2-39BA-4C9A-AD59-755D4917D532}" type="doc">
      <dgm:prSet loTypeId="urn:microsoft.com/office/officeart/2009/layout/ReverseList" loCatId="relationship" qsTypeId="urn:microsoft.com/office/officeart/2005/8/quickstyle/simple1" qsCatId="simple" csTypeId="urn:microsoft.com/office/officeart/2005/8/colors/colorful2" csCatId="colorful" phldr="1"/>
      <dgm:spPr/>
      <dgm:t>
        <a:bodyPr rtlCol="0"/>
        <a:lstStyle/>
        <a:p>
          <a:pPr rtl="0"/>
          <a:endParaRPr lang="en-US"/>
        </a:p>
      </dgm:t>
    </dgm:pt>
    <dgm:pt modelId="{4DF9FE7B-F642-4898-A360-D4E3814E1A3D}">
      <dgm:prSet phldrT="[Text]"/>
      <dgm:spPr/>
      <dgm:t>
        <a:bodyPr rtlCol="0"/>
        <a:lstStyle/>
        <a:p>
          <a:pPr rtl="0"/>
          <a:r>
            <a:rPr lang="fi-FI" spc="-30" baseline="0" noProof="0" dirty="0"/>
            <a:t>Ryhmä 1</a:t>
          </a:r>
        </a:p>
      </dgm:t>
      <dgm:extLst>
        <a:ext uri="{E40237B7-FDA0-4F09-8148-C483321AD2D9}">
          <dgm14:cNvPr xmlns:dgm14="http://schemas.microsoft.com/office/drawing/2010/diagram" id="0" name="" title="Group A task list"/>
        </a:ext>
      </dgm:extLst>
    </dgm:pt>
    <dgm:pt modelId="{1C10F06D-860A-4604-A7AD-02E614FE3976}" type="parTrans" cxnId="{EBD8BE8D-6018-43E2-B081-034BB5656EB6}">
      <dgm:prSet/>
      <dgm:spPr/>
      <dgm:t>
        <a:bodyPr rtlCol="0"/>
        <a:lstStyle/>
        <a:p>
          <a:pPr rtl="0"/>
          <a:endParaRPr lang="en-US"/>
        </a:p>
      </dgm:t>
    </dgm:pt>
    <dgm:pt modelId="{43C18EFF-81FC-4D70-8C6B-E95FF3730413}" type="sibTrans" cxnId="{EBD8BE8D-6018-43E2-B081-034BB5656EB6}">
      <dgm:prSet/>
      <dgm:spPr/>
      <dgm:t>
        <a:bodyPr rtlCol="0"/>
        <a:lstStyle/>
        <a:p>
          <a:pPr rtl="0"/>
          <a:endParaRPr lang="en-US"/>
        </a:p>
      </dgm:t>
    </dgm:pt>
    <dgm:pt modelId="{EFF2750D-B4B3-474C-8B62-8B638DC31F7E}">
      <dgm:prSet phldrT="[Text]"/>
      <dgm:spPr/>
      <dgm:t>
        <a:bodyPr rtlCol="0"/>
        <a:lstStyle/>
        <a:p>
          <a:pPr rtl="0"/>
          <a:r>
            <a:rPr lang="fi-FI" noProof="0" dirty="0"/>
            <a:t>Valtion;</a:t>
          </a:r>
        </a:p>
      </dgm:t>
    </dgm:pt>
    <dgm:pt modelId="{AEBC78E6-CDDC-4C8F-A157-3C51E907FACD}" type="parTrans" cxnId="{A058DDA2-48CA-4E5B-B389-F71A59C262B0}">
      <dgm:prSet/>
      <dgm:spPr/>
      <dgm:t>
        <a:bodyPr rtlCol="0"/>
        <a:lstStyle/>
        <a:p>
          <a:pPr rtl="0"/>
          <a:endParaRPr lang="en-US"/>
        </a:p>
      </dgm:t>
    </dgm:pt>
    <dgm:pt modelId="{75C067D7-FCD2-4969-8F27-4BBDA88E75ED}" type="sibTrans" cxnId="{A058DDA2-48CA-4E5B-B389-F71A59C262B0}">
      <dgm:prSet/>
      <dgm:spPr/>
      <dgm:t>
        <a:bodyPr rtlCol="0"/>
        <a:lstStyle/>
        <a:p>
          <a:pPr rtl="0"/>
          <a:endParaRPr lang="en-US"/>
        </a:p>
      </dgm:t>
    </dgm:pt>
    <dgm:pt modelId="{789CD6DB-3A68-4A41-90BD-4F0CBB3617D1}">
      <dgm:prSet phldrT="[Text]"/>
      <dgm:spPr/>
      <dgm:t>
        <a:bodyPr rtlCol="0"/>
        <a:lstStyle/>
        <a:p>
          <a:pPr rtl="0"/>
          <a:r>
            <a:rPr lang="fi-FI" noProof="0" dirty="0"/>
            <a:t>Omaisuuden-oikeuksia</a:t>
          </a:r>
        </a:p>
      </dgm:t>
    </dgm:pt>
    <dgm:pt modelId="{C0BEB5FF-8DFB-40B9-A228-C0C6097DDDC4}" type="parTrans" cxnId="{62C10234-45D3-426A-8820-4C0D1D8CBA21}">
      <dgm:prSet/>
      <dgm:spPr/>
      <dgm:t>
        <a:bodyPr rtlCol="0"/>
        <a:lstStyle/>
        <a:p>
          <a:pPr rtl="0"/>
          <a:endParaRPr lang="en-US"/>
        </a:p>
      </dgm:t>
    </dgm:pt>
    <dgm:pt modelId="{1A702531-A59F-4EE2-8246-E2EB0955D8B1}" type="sibTrans" cxnId="{62C10234-45D3-426A-8820-4C0D1D8CBA21}">
      <dgm:prSet/>
      <dgm:spPr/>
      <dgm:t>
        <a:bodyPr rtlCol="0"/>
        <a:lstStyle/>
        <a:p>
          <a:pPr rtl="0"/>
          <a:endParaRPr lang="en-US"/>
        </a:p>
      </dgm:t>
    </dgm:pt>
    <dgm:pt modelId="{3929B1E1-4BC4-4C73-ABE8-27CEF96A3652}">
      <dgm:prSet phldrT="[Text]"/>
      <dgm:spPr/>
      <dgm:t>
        <a:bodyPr rtlCol="0"/>
        <a:lstStyle/>
        <a:p>
          <a:pPr rtl="0"/>
          <a:r>
            <a:rPr lang="fi-FI" noProof="0" dirty="0"/>
            <a:t>Ryhmä 2</a:t>
          </a:r>
        </a:p>
      </dgm:t>
      <dgm:extLst>
        <a:ext uri="{E40237B7-FDA0-4F09-8148-C483321AD2D9}">
          <dgm14:cNvPr xmlns:dgm14="http://schemas.microsoft.com/office/drawing/2010/diagram" id="0" name="" title="Group B task list"/>
        </a:ext>
      </dgm:extLst>
    </dgm:pt>
    <dgm:pt modelId="{F356CC76-9117-4B79-A270-BBBAFD3E9C79}" type="parTrans" cxnId="{1339090C-9A95-4C05-841C-FA3AF987601B}">
      <dgm:prSet/>
      <dgm:spPr/>
      <dgm:t>
        <a:bodyPr rtlCol="0"/>
        <a:lstStyle/>
        <a:p>
          <a:pPr rtl="0"/>
          <a:endParaRPr lang="en-US"/>
        </a:p>
      </dgm:t>
    </dgm:pt>
    <dgm:pt modelId="{19BA0C22-38BB-4E9F-89D5-0FF5FF9F12CE}" type="sibTrans" cxnId="{1339090C-9A95-4C05-841C-FA3AF987601B}">
      <dgm:prSet/>
      <dgm:spPr/>
      <dgm:t>
        <a:bodyPr rtlCol="0"/>
        <a:lstStyle/>
        <a:p>
          <a:pPr rtl="0"/>
          <a:endParaRPr lang="en-US"/>
        </a:p>
      </dgm:t>
    </dgm:pt>
    <dgm:pt modelId="{99E0600D-9954-43F4-8926-13B8777FAAA1}">
      <dgm:prSet phldrT="[Text]"/>
      <dgm:spPr/>
      <dgm:t>
        <a:bodyPr rtlCol="0"/>
        <a:lstStyle/>
        <a:p>
          <a:pPr rtl="0"/>
          <a:r>
            <a:rPr lang="fi-FI" noProof="0" dirty="0"/>
            <a:t>Valtion lähettiläät</a:t>
          </a:r>
        </a:p>
      </dgm:t>
    </dgm:pt>
    <dgm:pt modelId="{BE23F476-2C5C-42ED-BF2B-CD5FC7ADDDF6}" type="parTrans" cxnId="{09FCCB9D-A30A-4326-970E-26252D39327F}">
      <dgm:prSet/>
      <dgm:spPr/>
      <dgm:t>
        <a:bodyPr rtlCol="0"/>
        <a:lstStyle/>
        <a:p>
          <a:pPr rtl="0"/>
          <a:endParaRPr lang="en-US"/>
        </a:p>
      </dgm:t>
    </dgm:pt>
    <dgm:pt modelId="{C44937DC-4907-4769-AA8B-1B3E7391D7B0}" type="sibTrans" cxnId="{09FCCB9D-A30A-4326-970E-26252D39327F}">
      <dgm:prSet/>
      <dgm:spPr/>
      <dgm:t>
        <a:bodyPr rtlCol="0"/>
        <a:lstStyle/>
        <a:p>
          <a:pPr rtl="0"/>
          <a:endParaRPr lang="en-US"/>
        </a:p>
      </dgm:t>
    </dgm:pt>
    <dgm:pt modelId="{0791135C-9DAB-47F6-BE9C-A3E56A2DDA50}">
      <dgm:prSet phldrT="[Text]"/>
      <dgm:spPr/>
      <dgm:t>
        <a:bodyPr rtlCol="0"/>
        <a:lstStyle/>
        <a:p>
          <a:pPr rtl="0"/>
          <a:r>
            <a:rPr lang="fi-FI" noProof="0" dirty="0"/>
            <a:t>Vastaanottajavaltion velvollisuudet</a:t>
          </a:r>
        </a:p>
      </dgm:t>
    </dgm:pt>
    <dgm:pt modelId="{D6057E63-9793-4991-97C1-30FC405E95A5}" type="parTrans" cxnId="{B3B26E9A-58E5-497B-BD59-F5567958C609}">
      <dgm:prSet/>
      <dgm:spPr/>
      <dgm:t>
        <a:bodyPr rtlCol="0"/>
        <a:lstStyle/>
        <a:p>
          <a:pPr rtl="0"/>
          <a:endParaRPr lang="en-US"/>
        </a:p>
      </dgm:t>
    </dgm:pt>
    <dgm:pt modelId="{B670C2A7-83CB-4F4C-BC19-A3A7C066A822}" type="sibTrans" cxnId="{B3B26E9A-58E5-497B-BD59-F5567958C609}">
      <dgm:prSet/>
      <dgm:spPr/>
      <dgm:t>
        <a:bodyPr rtlCol="0"/>
        <a:lstStyle/>
        <a:p>
          <a:pPr rtl="0"/>
          <a:endParaRPr lang="en-US"/>
        </a:p>
      </dgm:t>
    </dgm:pt>
    <dgm:pt modelId="{D3B14246-42E7-4DF8-BC73-0DF6E6518986}">
      <dgm:prSet phldrT="[Text]"/>
      <dgm:spPr/>
      <dgm:t>
        <a:bodyPr rtlCol="0"/>
        <a:lstStyle/>
        <a:p>
          <a:pPr rtl="0"/>
          <a:r>
            <a:rPr lang="fi-FI" noProof="0" dirty="0"/>
            <a:t>Hallituksen;</a:t>
          </a:r>
        </a:p>
      </dgm:t>
    </dgm:pt>
    <dgm:pt modelId="{F7910934-3755-4634-A4FF-80B9310E2F8B}" type="parTrans" cxnId="{F3441B3B-4BA2-4D46-8678-EA2E905DE866}">
      <dgm:prSet/>
      <dgm:spPr/>
      <dgm:t>
        <a:bodyPr/>
        <a:lstStyle/>
        <a:p>
          <a:endParaRPr lang="fi-FI"/>
        </a:p>
      </dgm:t>
    </dgm:pt>
    <dgm:pt modelId="{C52395B5-EA20-4C1D-B27F-3A1D693D6CB2}" type="sibTrans" cxnId="{F3441B3B-4BA2-4D46-8678-EA2E905DE866}">
      <dgm:prSet/>
      <dgm:spPr/>
      <dgm:t>
        <a:bodyPr/>
        <a:lstStyle/>
        <a:p>
          <a:endParaRPr lang="fi-FI"/>
        </a:p>
      </dgm:t>
    </dgm:pt>
    <dgm:pt modelId="{8CEF2B3A-0718-4D1B-919A-3B8ABD6E29C6}">
      <dgm:prSet phldrT="[Text]"/>
      <dgm:spPr/>
      <dgm:t>
        <a:bodyPr rtlCol="0"/>
        <a:lstStyle/>
        <a:p>
          <a:pPr rtl="0"/>
          <a:r>
            <a:rPr lang="fi-FI" noProof="0" dirty="0"/>
            <a:t>Edustajien; </a:t>
          </a:r>
        </a:p>
      </dgm:t>
    </dgm:pt>
    <dgm:pt modelId="{58A1A369-2C90-4BFD-95FB-3F713A6A78B8}" type="parTrans" cxnId="{FCDBCD25-B132-46B6-9314-7F0F2E018938}">
      <dgm:prSet/>
      <dgm:spPr/>
      <dgm:t>
        <a:bodyPr/>
        <a:lstStyle/>
        <a:p>
          <a:endParaRPr lang="fi-FI"/>
        </a:p>
      </dgm:t>
    </dgm:pt>
    <dgm:pt modelId="{B11AAF1A-7023-458B-92F2-50CA51711BC9}" type="sibTrans" cxnId="{FCDBCD25-B132-46B6-9314-7F0F2E018938}">
      <dgm:prSet/>
      <dgm:spPr/>
      <dgm:t>
        <a:bodyPr/>
        <a:lstStyle/>
        <a:p>
          <a:endParaRPr lang="fi-FI"/>
        </a:p>
      </dgm:t>
    </dgm:pt>
    <dgm:pt modelId="{71C6CCF9-B8B8-4B6B-9060-603E0ED91B4C}" type="pres">
      <dgm:prSet presAssocID="{3F442EA2-39BA-4C9A-AD59-755D4917D532}" presName="Name0" presStyleCnt="0">
        <dgm:presLayoutVars>
          <dgm:chMax val="2"/>
          <dgm:chPref val="2"/>
          <dgm:animLvl val="lvl"/>
        </dgm:presLayoutVars>
      </dgm:prSet>
      <dgm:spPr/>
    </dgm:pt>
    <dgm:pt modelId="{570B11A3-7948-480D-A6DF-6D30FE93FE61}" type="pres">
      <dgm:prSet presAssocID="{3F442EA2-39BA-4C9A-AD59-755D4917D532}" presName="LeftText" presStyleLbl="revTx" presStyleIdx="0" presStyleCnt="0">
        <dgm:presLayoutVars>
          <dgm:bulletEnabled val="1"/>
        </dgm:presLayoutVars>
      </dgm:prSet>
      <dgm:spPr/>
    </dgm:pt>
    <dgm:pt modelId="{75E1D8CE-FF40-4C4A-9817-2362B1118B6D}" type="pres">
      <dgm:prSet presAssocID="{3F442EA2-39BA-4C9A-AD59-755D4917D532}" presName="LeftNode" presStyleLbl="bgImgPlace1" presStyleIdx="0" presStyleCnt="2" custLinFactNeighborX="-168" custLinFactNeighborY="-8">
        <dgm:presLayoutVars>
          <dgm:chMax val="2"/>
          <dgm:chPref val="2"/>
        </dgm:presLayoutVars>
      </dgm:prSet>
      <dgm:spPr/>
    </dgm:pt>
    <dgm:pt modelId="{37B708FA-9956-49C1-91FE-A257B80823C4}" type="pres">
      <dgm:prSet presAssocID="{3F442EA2-39BA-4C9A-AD59-755D4917D532}" presName="RightText" presStyleLbl="revTx" presStyleIdx="0" presStyleCnt="0">
        <dgm:presLayoutVars>
          <dgm:bulletEnabled val="1"/>
        </dgm:presLayoutVars>
      </dgm:prSet>
      <dgm:spPr/>
    </dgm:pt>
    <dgm:pt modelId="{3A76F6E3-BE2C-4E68-B27C-D774B28C018E}" type="pres">
      <dgm:prSet presAssocID="{3F442EA2-39BA-4C9A-AD59-755D4917D532}" presName="RightNode" presStyleLbl="bgImgPlace1" presStyleIdx="1" presStyleCnt="2">
        <dgm:presLayoutVars>
          <dgm:chMax val="0"/>
          <dgm:chPref val="0"/>
        </dgm:presLayoutVars>
      </dgm:prSet>
      <dgm:spPr/>
    </dgm:pt>
    <dgm:pt modelId="{3C49965F-40A9-44AE-AD4B-5DD41A84CED1}" type="pres">
      <dgm:prSet presAssocID="{3F442EA2-39BA-4C9A-AD59-755D4917D532}" presName="TopArrow" presStyleLbl="node1" presStyleIdx="0" presStyleCnt="2"/>
      <dgm:spPr/>
      <dgm:extLst>
        <a:ext uri="{E40237B7-FDA0-4F09-8148-C483321AD2D9}">
          <dgm14:cNvPr xmlns:dgm14="http://schemas.microsoft.com/office/drawing/2010/diagram" id="0" name="" title="Arrow pointing from Group A to Group B"/>
        </a:ext>
      </dgm:extLst>
    </dgm:pt>
    <dgm:pt modelId="{A93044BE-FA3C-4D46-BC99-F9210A9298D2}" type="pres">
      <dgm:prSet presAssocID="{3F442EA2-39BA-4C9A-AD59-755D4917D532}" presName="BottomArrow" presStyleLbl="node1" presStyleIdx="1" presStyleCnt="2"/>
      <dgm:spPr/>
      <dgm:extLst>
        <a:ext uri="{E40237B7-FDA0-4F09-8148-C483321AD2D9}">
          <dgm14:cNvPr xmlns:dgm14="http://schemas.microsoft.com/office/drawing/2010/diagram" id="0" name="" title="Arrow pointing from Group B to Group A"/>
        </a:ext>
      </dgm:extLst>
    </dgm:pt>
  </dgm:ptLst>
  <dgm:cxnLst>
    <dgm:cxn modelId="{1339090C-9A95-4C05-841C-FA3AF987601B}" srcId="{3F442EA2-39BA-4C9A-AD59-755D4917D532}" destId="{3929B1E1-4BC4-4C73-ABE8-27CEF96A3652}" srcOrd="1" destOrd="0" parTransId="{F356CC76-9117-4B79-A270-BBBAFD3E9C79}" sibTransId="{19BA0C22-38BB-4E9F-89D5-0FF5FF9F12CE}"/>
    <dgm:cxn modelId="{527D590C-3B6A-424C-8480-19D81D93715C}" type="presOf" srcId="{EFF2750D-B4B3-474C-8B62-8B638DC31F7E}" destId="{75E1D8CE-FF40-4C4A-9817-2362B1118B6D}" srcOrd="1" destOrd="1" presId="urn:microsoft.com/office/officeart/2009/layout/ReverseList"/>
    <dgm:cxn modelId="{473F9B1E-38B8-4EB6-B34C-315F41BEAEC2}" type="presOf" srcId="{4DF9FE7B-F642-4898-A360-D4E3814E1A3D}" destId="{570B11A3-7948-480D-A6DF-6D30FE93FE61}" srcOrd="0" destOrd="0" presId="urn:microsoft.com/office/officeart/2009/layout/ReverseList"/>
    <dgm:cxn modelId="{DED4FC21-289B-4C4F-8AEF-D0A42405113E}" type="presOf" srcId="{0791135C-9DAB-47F6-BE9C-A3E56A2DDA50}" destId="{37B708FA-9956-49C1-91FE-A257B80823C4}" srcOrd="0" destOrd="2" presId="urn:microsoft.com/office/officeart/2009/layout/ReverseList"/>
    <dgm:cxn modelId="{FCDBCD25-B132-46B6-9314-7F0F2E018938}" srcId="{4DF9FE7B-F642-4898-A360-D4E3814E1A3D}" destId="{8CEF2B3A-0718-4D1B-919A-3B8ABD6E29C6}" srcOrd="2" destOrd="0" parTransId="{58A1A369-2C90-4BFD-95FB-3F713A6A78B8}" sibTransId="{B11AAF1A-7023-458B-92F2-50CA51711BC9}"/>
    <dgm:cxn modelId="{62C10234-45D3-426A-8820-4C0D1D8CBA21}" srcId="{4DF9FE7B-F642-4898-A360-D4E3814E1A3D}" destId="{789CD6DB-3A68-4A41-90BD-4F0CBB3617D1}" srcOrd="3" destOrd="0" parTransId="{C0BEB5FF-8DFB-40B9-A228-C0C6097DDDC4}" sibTransId="{1A702531-A59F-4EE2-8246-E2EB0955D8B1}"/>
    <dgm:cxn modelId="{F3441B3B-4BA2-4D46-8678-EA2E905DE866}" srcId="{4DF9FE7B-F642-4898-A360-D4E3814E1A3D}" destId="{D3B14246-42E7-4DF8-BC73-0DF6E6518986}" srcOrd="1" destOrd="0" parTransId="{F7910934-3755-4634-A4FF-80B9310E2F8B}" sibTransId="{C52395B5-EA20-4C1D-B27F-3A1D693D6CB2}"/>
    <dgm:cxn modelId="{F3156B3E-D5C1-432B-AA9D-31D5DC8381A2}" type="presOf" srcId="{8CEF2B3A-0718-4D1B-919A-3B8ABD6E29C6}" destId="{570B11A3-7948-480D-A6DF-6D30FE93FE61}" srcOrd="0" destOrd="3" presId="urn:microsoft.com/office/officeart/2009/layout/ReverseList"/>
    <dgm:cxn modelId="{80841240-3F0B-4AA1-9545-3051F0D4721C}" type="presOf" srcId="{3929B1E1-4BC4-4C73-ABE8-27CEF96A3652}" destId="{37B708FA-9956-49C1-91FE-A257B80823C4}" srcOrd="0" destOrd="0" presId="urn:microsoft.com/office/officeart/2009/layout/ReverseList"/>
    <dgm:cxn modelId="{9F4F225E-797F-4A34-B7A4-E702CC642B41}" type="presOf" srcId="{99E0600D-9954-43F4-8926-13B8777FAAA1}" destId="{37B708FA-9956-49C1-91FE-A257B80823C4}" srcOrd="0" destOrd="1" presId="urn:microsoft.com/office/officeart/2009/layout/ReverseList"/>
    <dgm:cxn modelId="{80B2BD50-07E0-4151-AA3C-881E200E830C}" type="presOf" srcId="{EFF2750D-B4B3-474C-8B62-8B638DC31F7E}" destId="{570B11A3-7948-480D-A6DF-6D30FE93FE61}" srcOrd="0" destOrd="1" presId="urn:microsoft.com/office/officeart/2009/layout/ReverseList"/>
    <dgm:cxn modelId="{7B579D76-F97D-4612-B1FC-DFCA2313C594}" type="presOf" srcId="{D3B14246-42E7-4DF8-BC73-0DF6E6518986}" destId="{75E1D8CE-FF40-4C4A-9817-2362B1118B6D}" srcOrd="1" destOrd="2" presId="urn:microsoft.com/office/officeart/2009/layout/ReverseList"/>
    <dgm:cxn modelId="{CA6E0278-FDFB-4359-83B2-0BAE61D5C25C}" type="presOf" srcId="{4DF9FE7B-F642-4898-A360-D4E3814E1A3D}" destId="{75E1D8CE-FF40-4C4A-9817-2362B1118B6D}" srcOrd="1" destOrd="0" presId="urn:microsoft.com/office/officeart/2009/layout/ReverseList"/>
    <dgm:cxn modelId="{A6DAE079-908E-4389-B18E-F282C95CDA72}" type="presOf" srcId="{789CD6DB-3A68-4A41-90BD-4F0CBB3617D1}" destId="{75E1D8CE-FF40-4C4A-9817-2362B1118B6D}" srcOrd="1" destOrd="4" presId="urn:microsoft.com/office/officeart/2009/layout/ReverseList"/>
    <dgm:cxn modelId="{D891087F-C410-4B35-89E1-CECA0A72ACD8}" type="presOf" srcId="{D3B14246-42E7-4DF8-BC73-0DF6E6518986}" destId="{570B11A3-7948-480D-A6DF-6D30FE93FE61}" srcOrd="0" destOrd="2" presId="urn:microsoft.com/office/officeart/2009/layout/ReverseList"/>
    <dgm:cxn modelId="{BFCB1C8A-16BA-4477-B904-988760DD71DC}" type="presOf" srcId="{0791135C-9DAB-47F6-BE9C-A3E56A2DDA50}" destId="{3A76F6E3-BE2C-4E68-B27C-D774B28C018E}" srcOrd="1" destOrd="2" presId="urn:microsoft.com/office/officeart/2009/layout/ReverseList"/>
    <dgm:cxn modelId="{EBD8BE8D-6018-43E2-B081-034BB5656EB6}" srcId="{3F442EA2-39BA-4C9A-AD59-755D4917D532}" destId="{4DF9FE7B-F642-4898-A360-D4E3814E1A3D}" srcOrd="0" destOrd="0" parTransId="{1C10F06D-860A-4604-A7AD-02E614FE3976}" sibTransId="{43C18EFF-81FC-4D70-8C6B-E95FF3730413}"/>
    <dgm:cxn modelId="{DC28CA91-B3B3-473E-9CDB-75DB610A6149}" type="presOf" srcId="{3929B1E1-4BC4-4C73-ABE8-27CEF96A3652}" destId="{3A76F6E3-BE2C-4E68-B27C-D774B28C018E}" srcOrd="1" destOrd="0" presId="urn:microsoft.com/office/officeart/2009/layout/ReverseList"/>
    <dgm:cxn modelId="{647F8A95-8ED1-4DCC-876F-0CACD83ACF08}" type="presOf" srcId="{3F442EA2-39BA-4C9A-AD59-755D4917D532}" destId="{71C6CCF9-B8B8-4B6B-9060-603E0ED91B4C}" srcOrd="0" destOrd="0" presId="urn:microsoft.com/office/officeart/2009/layout/ReverseList"/>
    <dgm:cxn modelId="{B3B26E9A-58E5-497B-BD59-F5567958C609}" srcId="{3929B1E1-4BC4-4C73-ABE8-27CEF96A3652}" destId="{0791135C-9DAB-47F6-BE9C-A3E56A2DDA50}" srcOrd="1" destOrd="0" parTransId="{D6057E63-9793-4991-97C1-30FC405E95A5}" sibTransId="{B670C2A7-83CB-4F4C-BC19-A3A7C066A822}"/>
    <dgm:cxn modelId="{09FCCB9D-A30A-4326-970E-26252D39327F}" srcId="{3929B1E1-4BC4-4C73-ABE8-27CEF96A3652}" destId="{99E0600D-9954-43F4-8926-13B8777FAAA1}" srcOrd="0" destOrd="0" parTransId="{BE23F476-2C5C-42ED-BF2B-CD5FC7ADDDF6}" sibTransId="{C44937DC-4907-4769-AA8B-1B3E7391D7B0}"/>
    <dgm:cxn modelId="{A058DDA2-48CA-4E5B-B389-F71A59C262B0}" srcId="{4DF9FE7B-F642-4898-A360-D4E3814E1A3D}" destId="{EFF2750D-B4B3-474C-8B62-8B638DC31F7E}" srcOrd="0" destOrd="0" parTransId="{AEBC78E6-CDDC-4C8F-A157-3C51E907FACD}" sibTransId="{75C067D7-FCD2-4969-8F27-4BBDA88E75ED}"/>
    <dgm:cxn modelId="{65EDB9B7-FD79-4EA0-9268-14B4EFEBE5AD}" type="presOf" srcId="{99E0600D-9954-43F4-8926-13B8777FAAA1}" destId="{3A76F6E3-BE2C-4E68-B27C-D774B28C018E}" srcOrd="1" destOrd="1" presId="urn:microsoft.com/office/officeart/2009/layout/ReverseList"/>
    <dgm:cxn modelId="{5D97F1BC-58D0-4697-AEBE-E1B96867E21D}" type="presOf" srcId="{8CEF2B3A-0718-4D1B-919A-3B8ABD6E29C6}" destId="{75E1D8CE-FF40-4C4A-9817-2362B1118B6D}" srcOrd="1" destOrd="3" presId="urn:microsoft.com/office/officeart/2009/layout/ReverseList"/>
    <dgm:cxn modelId="{551DBAD0-CA38-4135-8B2C-3AD27E61A7DB}" type="presOf" srcId="{789CD6DB-3A68-4A41-90BD-4F0CBB3617D1}" destId="{570B11A3-7948-480D-A6DF-6D30FE93FE61}" srcOrd="0" destOrd="4" presId="urn:microsoft.com/office/officeart/2009/layout/ReverseList"/>
    <dgm:cxn modelId="{983384BF-A0F9-49D7-B039-F24E0CE37E93}" type="presParOf" srcId="{71C6CCF9-B8B8-4B6B-9060-603E0ED91B4C}" destId="{570B11A3-7948-480D-A6DF-6D30FE93FE61}" srcOrd="0" destOrd="0" presId="urn:microsoft.com/office/officeart/2009/layout/ReverseList"/>
    <dgm:cxn modelId="{E823DF85-571D-4FEA-B20C-9B2872107A79}" type="presParOf" srcId="{71C6CCF9-B8B8-4B6B-9060-603E0ED91B4C}" destId="{75E1D8CE-FF40-4C4A-9817-2362B1118B6D}" srcOrd="1" destOrd="0" presId="urn:microsoft.com/office/officeart/2009/layout/ReverseList"/>
    <dgm:cxn modelId="{D4714303-1AF5-4708-A361-9CB30A5994DF}" type="presParOf" srcId="{71C6CCF9-B8B8-4B6B-9060-603E0ED91B4C}" destId="{37B708FA-9956-49C1-91FE-A257B80823C4}" srcOrd="2" destOrd="0" presId="urn:microsoft.com/office/officeart/2009/layout/ReverseList"/>
    <dgm:cxn modelId="{843A2446-3A39-404E-A7CB-D2DBE589E509}" type="presParOf" srcId="{71C6CCF9-B8B8-4B6B-9060-603E0ED91B4C}" destId="{3A76F6E3-BE2C-4E68-B27C-D774B28C018E}" srcOrd="3" destOrd="0" presId="urn:microsoft.com/office/officeart/2009/layout/ReverseList"/>
    <dgm:cxn modelId="{67426D05-FB7A-41A1-B590-49CAA4E565A6}" type="presParOf" srcId="{71C6CCF9-B8B8-4B6B-9060-603E0ED91B4C}" destId="{3C49965F-40A9-44AE-AD4B-5DD41A84CED1}" srcOrd="4" destOrd="0" presId="urn:microsoft.com/office/officeart/2009/layout/ReverseList"/>
    <dgm:cxn modelId="{6E5666B8-8C8E-43ED-9C6B-ACB8153790AC}" type="presParOf" srcId="{71C6CCF9-B8B8-4B6B-9060-603E0ED91B4C}" destId="{A93044BE-FA3C-4D46-BC99-F9210A9298D2}" srcOrd="5" destOrd="0" presId="urn:microsoft.com/office/officeart/2009/layout/Revers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97FB19-96D6-4EE4-B0AD-49F2E4965CD0}">
      <dsp:nvSpPr>
        <dsp:cNvPr id="0" name=""/>
        <dsp:cNvSpPr/>
      </dsp:nvSpPr>
      <dsp:spPr>
        <a:xfrm>
          <a:off x="720089" y="0"/>
          <a:ext cx="8161020" cy="449580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FD34A3-7990-4499-B71F-F4D281675ED2}">
      <dsp:nvSpPr>
        <dsp:cNvPr id="0" name=""/>
        <dsp:cNvSpPr/>
      </dsp:nvSpPr>
      <dsp:spPr>
        <a:xfrm>
          <a:off x="325353" y="1348740"/>
          <a:ext cx="2880360" cy="1798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900" kern="1200"/>
            <a:t>yleinen sääntö: valtiolla on omalla alueellaan lainkäyttövalta, joka on yhtenäistä ja ehdotonta</a:t>
          </a:r>
        </a:p>
      </dsp:txBody>
      <dsp:txXfrm>
        <a:off x="413140" y="1436527"/>
        <a:ext cx="2704786" cy="1622746"/>
      </dsp:txXfrm>
    </dsp:sp>
    <dsp:sp modelId="{3200BC0B-CCC8-493F-8EBD-9BABBC9F93C2}">
      <dsp:nvSpPr>
        <dsp:cNvPr id="0" name=""/>
        <dsp:cNvSpPr/>
      </dsp:nvSpPr>
      <dsp:spPr>
        <a:xfrm>
          <a:off x="3360420" y="1348740"/>
          <a:ext cx="2880360" cy="1798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900" kern="1200"/>
            <a:t>Kaikille suotu samat lainkäytön edellytykset</a:t>
          </a:r>
        </a:p>
      </dsp:txBody>
      <dsp:txXfrm>
        <a:off x="3448207" y="1436527"/>
        <a:ext cx="2704786" cy="1622746"/>
      </dsp:txXfrm>
    </dsp:sp>
    <dsp:sp modelId="{D50F119A-7146-45D8-BE61-9048C884AE7C}">
      <dsp:nvSpPr>
        <dsp:cNvPr id="0" name=""/>
        <dsp:cNvSpPr/>
      </dsp:nvSpPr>
      <dsp:spPr>
        <a:xfrm>
          <a:off x="6318133" y="1248537"/>
          <a:ext cx="2880360" cy="1798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900" kern="1200" dirty="0"/>
            <a:t>Valtio rikkoo immuniteettia 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1900" kern="1200" dirty="0"/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900" kern="1200" dirty="0"/>
            <a:t>joutuu vastuuseen </a:t>
          </a:r>
        </a:p>
      </dsp:txBody>
      <dsp:txXfrm>
        <a:off x="6405920" y="1336324"/>
        <a:ext cx="2704786" cy="162274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E1D8CE-FF40-4C4A-9817-2362B1118B6D}">
      <dsp:nvSpPr>
        <dsp:cNvPr id="0" name=""/>
        <dsp:cNvSpPr/>
      </dsp:nvSpPr>
      <dsp:spPr>
        <a:xfrm rot="16200000">
          <a:off x="-21899" y="1364738"/>
          <a:ext cx="2890349" cy="1766310"/>
        </a:xfrm>
        <a:prstGeom prst="round2SameRect">
          <a:avLst>
            <a:gd name="adj1" fmla="val 16670"/>
            <a:gd name="adj2" fmla="val 0"/>
          </a:avLst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101600" rIns="91440" bIns="101600" numCol="1" spcCol="1270" rtlCol="0" anchor="t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 spc="-30" baseline="0" noProof="0" dirty="0"/>
            <a:t>Ryhmä 1</a:t>
          </a:r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200" kern="1200" noProof="0" dirty="0"/>
            <a:t>Valtion;</a:t>
          </a:r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200" kern="1200" noProof="0" dirty="0"/>
            <a:t>Hallituksen;</a:t>
          </a:r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200" kern="1200" noProof="0" dirty="0"/>
            <a:t>Edustajien; </a:t>
          </a:r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200" kern="1200" noProof="0" dirty="0"/>
            <a:t>Omaisuuden-oikeuksia</a:t>
          </a:r>
        </a:p>
      </dsp:txBody>
      <dsp:txXfrm rot="5400000">
        <a:off x="626360" y="888959"/>
        <a:ext cx="1680070" cy="2717869"/>
      </dsp:txXfrm>
    </dsp:sp>
    <dsp:sp modelId="{3A76F6E3-BE2C-4E68-B27C-D774B28C018E}">
      <dsp:nvSpPr>
        <dsp:cNvPr id="0" name=""/>
        <dsp:cNvSpPr/>
      </dsp:nvSpPr>
      <dsp:spPr>
        <a:xfrm rot="5400000">
          <a:off x="1827582" y="1364969"/>
          <a:ext cx="2890349" cy="1766310"/>
        </a:xfrm>
        <a:prstGeom prst="round2SameRect">
          <a:avLst>
            <a:gd name="adj1" fmla="val 16670"/>
            <a:gd name="adj2" fmla="val 0"/>
          </a:avLst>
        </a:prstGeom>
        <a:solidFill>
          <a:schemeClr val="accent2">
            <a:tint val="50000"/>
            <a:hueOff val="1952360"/>
            <a:satOff val="-6995"/>
            <a:lumOff val="14396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101600" rIns="60960" bIns="101600" numCol="1" spcCol="1270" rtlCol="0" anchor="t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 noProof="0" dirty="0"/>
            <a:t>Ryhmä 2</a:t>
          </a:r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200" kern="1200" noProof="0" dirty="0"/>
            <a:t>Valtion lähettiläät</a:t>
          </a:r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200" kern="1200" noProof="0" dirty="0"/>
            <a:t>Vastaanottajavaltion velvollisuudet</a:t>
          </a:r>
        </a:p>
      </dsp:txBody>
      <dsp:txXfrm rot="-5400000">
        <a:off x="2389601" y="889190"/>
        <a:ext cx="1680070" cy="2717869"/>
      </dsp:txXfrm>
    </dsp:sp>
    <dsp:sp modelId="{3C49965F-40A9-44AE-AD4B-5DD41A84CED1}">
      <dsp:nvSpPr>
        <dsp:cNvPr id="0" name=""/>
        <dsp:cNvSpPr/>
      </dsp:nvSpPr>
      <dsp:spPr>
        <a:xfrm>
          <a:off x="1426061" y="0"/>
          <a:ext cx="1846514" cy="1846425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3044BE-FA3C-4D46-BC99-F9210A9298D2}">
      <dsp:nvSpPr>
        <dsp:cNvPr id="0" name=""/>
        <dsp:cNvSpPr/>
      </dsp:nvSpPr>
      <dsp:spPr>
        <a:xfrm rot="10800000">
          <a:off x="1426061" y="2649374"/>
          <a:ext cx="1846514" cy="1846425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2">
            <a:hueOff val="1907789"/>
            <a:satOff val="-43528"/>
            <a:lumOff val="16079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ReverseList">
  <dgm:title val=""/>
  <dgm:desc val=""/>
  <dgm:catLst>
    <dgm:cat type="relationship" pri="38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clrData>
  <dgm:layoutNode name="Name0">
    <dgm:varLst>
      <dgm:chMax val="2"/>
      <dgm:chPref val="2"/>
      <dgm:animLvl val="lvl"/>
    </dgm:varLst>
    <dgm:choose name="Name1">
      <dgm:if name="Name2" axis="ch" ptType="node" func="cnt" op="lte" val="1">
        <dgm:alg type="composite">
          <dgm:param type="ar" val="0.9993"/>
        </dgm:alg>
      </dgm:if>
      <dgm:else name="Name3">
        <dgm:alg type="composite">
          <dgm:param type="ar" val="0.8036"/>
        </dgm:alg>
      </dgm:else>
    </dgm:choose>
    <dgm:shape xmlns:r="http://schemas.openxmlformats.org/officeDocument/2006/relationships" r:blip="">
      <dgm:adjLst/>
    </dgm:shape>
    <dgm:choose name="Name4">
      <dgm:if name="Name5" axis="ch" ptType="node" func="cnt" op="lte" val="1">
        <dgm:constrLst>
          <dgm:constr type="primFontSz" for="des" ptType="node" op="equ" val="65"/>
          <dgm:constr type="l" for="ch" forName="LeftNode" refType="w" fact="0"/>
          <dgm:constr type="t" for="ch" forName="LeftNode" refType="h" fact="0.25"/>
          <dgm:constr type="w" for="ch" forName="LeftNode" refType="w" fact="0.5"/>
          <dgm:constr type="h" for="ch" forName="LeftNode" refType="h"/>
          <dgm:constr type="l" for="ch" forName="LeftText" refType="w" fact="0"/>
          <dgm:constr type="t" for="ch" forName="LeftText" refType="h" fact="0.25"/>
          <dgm:constr type="w" for="ch" forName="LeftText" refType="w" fact="0.5"/>
          <dgm:constr type="h" for="ch" forName="LeftText" refType="h"/>
        </dgm:constrLst>
      </dgm:if>
      <dgm:else name="Name6">
        <dgm:constrLst>
          <dgm:constr type="primFontSz" for="des" ptType="node" op="equ" val="65"/>
          <dgm:constr type="l" for="ch" forName="LeftNode" refType="w" fact="0"/>
          <dgm:constr type="t" for="ch" forName="LeftNode" refType="h" fact="0.1786"/>
          <dgm:constr type="w" for="ch" forName="LeftNode" refType="w" fact="0.4889"/>
          <dgm:constr type="h" for="ch" forName="LeftNode" refType="h" fact="0.6429"/>
          <dgm:constr type="l" for="ch" forName="LeftText" refType="w" fact="0"/>
          <dgm:constr type="t" for="ch" forName="LeftText" refType="h" fact="0.1786"/>
          <dgm:constr type="w" for="ch" forName="LeftText" refType="w" fact="0.4889"/>
          <dgm:constr type="h" for="ch" forName="LeftText" refType="h" fact="0.6429"/>
          <dgm:constr type="l" for="ch" forName="RightNode" refType="w" fact="0.5111"/>
          <dgm:constr type="t" for="ch" forName="RightNode" refType="h" fact="0.1786"/>
          <dgm:constr type="w" for="ch" forName="RightNode" refType="w" fact="0.4889"/>
          <dgm:constr type="h" for="ch" forName="RightNode" refType="h" fact="0.6429"/>
          <dgm:constr type="l" for="ch" forName="RightText" refType="w" fact="0.5111"/>
          <dgm:constr type="t" for="ch" forName="RightText" refType="h" fact="0.1786"/>
          <dgm:constr type="w" for="ch" forName="RightText" refType="w" fact="0.4889"/>
          <dgm:constr type="h" for="ch" forName="RightText" refType="h" fact="0.6429"/>
          <dgm:constr type="l" for="ch" forName="TopArrow" refType="w" fact="0.2444"/>
          <dgm:constr type="t" for="ch" forName="TopArrow" refType="h" fact="0"/>
          <dgm:constr type="w" for="ch" forName="TopArrow" refType="w" fact="0.5111"/>
          <dgm:constr type="h" for="ch" forName="TopArrow" refType="h" fact="0.4107"/>
          <dgm:constr type="l" for="ch" forName="BottomArrow" refType="w" fact="0.2444"/>
          <dgm:constr type="t" for="ch" forName="BottomArrow" refType="h" fact="0.5893"/>
          <dgm:constr type="w" for="ch" forName="BottomArrow" refType="w" fact="0.5111"/>
          <dgm:constr type="h" for="ch" forName="BottomArrow" refType="h" fact="0.4107"/>
        </dgm:constrLst>
      </dgm:else>
    </dgm:choose>
    <dgm:choose name="Name7">
      <dgm:if name="Name8" axis="ch" ptType="node" func="cnt" op="gte" val="1">
        <dgm:layoutNode name="LeftText" styleLbl="revTx" moveWith="LeftNode">
          <dgm:varLst>
            <dgm:bulletEnabled val="1"/>
          </dgm:varLst>
          <dgm:alg type="tx">
            <dgm:param type="txAnchorVert" val="t"/>
            <dgm:param type="parTxLTRAlign" val="l"/>
          </dgm:alg>
          <dgm:choose name="Name9">
            <dgm:if name="Name10" axis="ch" ptType="node" func="cnt" op="lte" val="1">
              <dgm:shape xmlns:r="http://schemas.openxmlformats.org/officeDocument/2006/relationships" type="round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5"/>
                <dgm:constr type="bMarg" refType="primFontSz" fact="0.5"/>
              </dgm:constrLst>
            </dgm:if>
            <dgm:else name="Name11">
              <dgm:shape xmlns:r="http://schemas.openxmlformats.org/officeDocument/2006/relationships" rot="27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45"/>
                <dgm:constr type="tMarg" refType="primFontSz" fact="0.5"/>
                <dgm:constr type="bMarg" refType="primFontSz" fact="0.5"/>
              </dgm:constrLst>
            </dgm:else>
          </dgm:choose>
          <dgm:ruleLst>
            <dgm:rule type="primFontSz" val="5" fact="NaN" max="NaN"/>
          </dgm:ruleLst>
        </dgm:layoutNode>
        <dgm:layoutNode name="LeftNode" styleLbl="bgImgPlace1">
          <dgm:varLst>
            <dgm:chMax val="2"/>
            <dgm:chPref val="2"/>
          </dgm:varLst>
          <dgm:alg type="sp"/>
          <dgm:choose name="Name12">
            <dgm:if name="Name13" axis="ch" ptType="node" func="cnt" op="lte" val="1">
              <dgm:shape xmlns:r="http://schemas.openxmlformats.org/officeDocument/2006/relationships" type="roundRect" r:blip="">
                <dgm:adjLst>
                  <dgm:adj idx="1" val="0.1667"/>
                  <dgm:adj idx="2" val="0"/>
                </dgm:adjLst>
              </dgm:shape>
            </dgm:if>
            <dgm:else name="Name14">
              <dgm:shape xmlns:r="http://schemas.openxmlformats.org/officeDocument/2006/relationships" rot="270" type="round2SameRect" r:blip="">
                <dgm:adjLst>
                  <dgm:adj idx="1" val="0.1667"/>
                  <dgm:adj idx="2" val="0"/>
                </dgm:adjLst>
              </dgm:shape>
            </dgm:else>
          </dgm:choose>
          <dgm:presOf axis="ch desOrSelf" ptType="node node" st="1 1" cnt="1 0"/>
        </dgm:layoutNode>
        <dgm:choose name="Name15">
          <dgm:if name="Name16" axis="ch" ptType="node" func="cnt" op="gte" val="2">
            <dgm:layoutNode name="RightText" styleLbl="revTx" moveWith="RightNode">
              <dgm:varLst>
                <dgm:bulletEnabled val="1"/>
              </dgm:varLst>
              <dgm:alg type="tx">
                <dgm:param type="txAnchorVert" val="t"/>
                <dgm:param type="parTxLTRAlign" val="l"/>
              </dgm:alg>
              <dgm:shape xmlns:r="http://schemas.openxmlformats.org/officeDocument/2006/relationships" rot="9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  <dgm:constrLst>
                <dgm:constr type="lMarg" refType="primFontSz" fact="0.45"/>
                <dgm:constr type="rMarg" refType="primFontSz" fact="0.3"/>
                <dgm:constr type="tMarg" refType="primFontSz" fact="0.5"/>
                <dgm:constr type="bMarg" refType="primFontSz" fact="0.5"/>
              </dgm:constrLst>
              <dgm:ruleLst>
                <dgm:rule type="primFontSz" val="5" fact="NaN" max="NaN"/>
              </dgm:ruleLst>
            </dgm:layoutNode>
            <dgm:layoutNode name="RightNode" styleLbl="bgImgPlace1">
              <dgm:varLst>
                <dgm:chMax val="0"/>
                <dgm:chPref val="0"/>
              </dgm:varLst>
              <dgm:alg type="sp"/>
              <dgm:shape xmlns:r="http://schemas.openxmlformats.org/officeDocument/2006/relationships" rot="90" type="round2SameRect" r:blip="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</dgm:layoutNode>
            <dgm:layoutNode name="TopArrow">
              <dgm:alg type="sp"/>
              <dgm:shape xmlns:r="http://schemas.openxmlformats.org/officeDocument/2006/relationships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  <dgm:layoutNode name="BottomArrow">
              <dgm:alg type="sp"/>
              <dgm:shape xmlns:r="http://schemas.openxmlformats.org/officeDocument/2006/relationships" rot="180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</dgm:if>
          <dgm:else name="Name17"/>
        </dgm:choose>
      </dgm:if>
      <dgm:else name="Name1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i-FI" dirty="0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F33AFA3-528A-4AC3-9DA6-4B543D431C80}" type="datetime1">
              <a:rPr lang="fi-FI" smtClean="0"/>
              <a:t>12.12.2019</a:t>
            </a:fld>
            <a:endParaRPr lang="fi-FI" dirty="0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i-FI" dirty="0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C567D4A-04CB-4EDF-8FB1-342A02FC8EC5}" type="slidenum">
              <a:rPr lang="fi-FI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580125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i-FI" dirty="0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306545-595E-44F6-AEC2-43C724268212}" type="datetime1">
              <a:rPr lang="fi-FI" smtClean="0"/>
              <a:pPr/>
              <a:t>12.12.2019</a:t>
            </a:fld>
            <a:endParaRPr lang="fi-FI" dirty="0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i-FI" dirty="0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i-FI" dirty="0"/>
              <a:t>Muokkaa tekstin perustyylejä napsauttamalla</a:t>
            </a:r>
          </a:p>
          <a:p>
            <a:pPr lvl="1" rtl="0"/>
            <a:r>
              <a:rPr lang="fi-FI" dirty="0"/>
              <a:t>Toinen taso</a:t>
            </a:r>
          </a:p>
          <a:p>
            <a:pPr lvl="2" rtl="0"/>
            <a:r>
              <a:rPr lang="fi-FI" dirty="0"/>
              <a:t>Kolmas taso</a:t>
            </a:r>
          </a:p>
          <a:p>
            <a:pPr lvl="3" rtl="0"/>
            <a:r>
              <a:rPr lang="fi-FI" dirty="0"/>
              <a:t>Neljäs taso</a:t>
            </a:r>
          </a:p>
          <a:p>
            <a:pPr lvl="4" rtl="0"/>
            <a:r>
              <a:rPr lang="fi-FI" dirty="0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i-FI" dirty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E61351F-DBB1-4664-ADA9-83BC7CB8848D}" type="slidenum">
              <a:rPr lang="fi-FI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642362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2E61351F-DBB1-4664-ADA9-83BC7CB8848D}" type="slidenum">
              <a:rPr lang="fi-FI" smtClean="0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873810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2E61351F-DBB1-4664-ADA9-83BC7CB8848D}" type="slidenum">
              <a:rPr lang="fi-FI" smtClean="0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703219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2E61351F-DBB1-4664-ADA9-83BC7CB8848D}" type="slidenum">
              <a:rPr lang="fi-FI" smtClean="0"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235365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2E61351F-DBB1-4664-ADA9-83BC7CB8848D}" type="slidenum">
              <a:rPr lang="fi-FI" smtClean="0"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52775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bg bwMode="ltGray"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293814" y="990600"/>
            <a:ext cx="8458200" cy="3200400"/>
          </a:xfrm>
        </p:spPr>
        <p:txBody>
          <a:bodyPr rtlCol="0">
            <a:normAutofit/>
          </a:bodyPr>
          <a:lstStyle>
            <a:lvl1pPr>
              <a:defRPr sz="6000"/>
            </a:lvl1pPr>
          </a:lstStyle>
          <a:p>
            <a:pPr rtl="0"/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293813" y="4267200"/>
            <a:ext cx="8458200" cy="1371600"/>
          </a:xfrm>
          <a:noFill/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06E16FE-0493-4F60-A7AB-86AE958CDBF2}" type="datetime1">
              <a:rPr lang="fi-FI" smtClean="0"/>
              <a:pPr/>
              <a:t>12.12.2019</a:t>
            </a:fld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i-FI" dirty="0"/>
              <a:t>Lisää alatunniste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1FEFA0A-2F20-4B60-98C6-5FFDA469AA1C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878593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fi-FI"/>
              <a:t>Muokkaa tekstin perustyylejä napsauttamalla</a:t>
            </a:r>
          </a:p>
          <a:p>
            <a:pPr lvl="1" rtl="0"/>
            <a:r>
              <a:rPr lang="fi-FI"/>
              <a:t>toinen taso</a:t>
            </a:r>
          </a:p>
          <a:p>
            <a:pPr lvl="2" rtl="0"/>
            <a:r>
              <a:rPr lang="fi-FI"/>
              <a:t>kolmas taso</a:t>
            </a:r>
          </a:p>
          <a:p>
            <a:pPr lvl="3" rtl="0"/>
            <a:r>
              <a:rPr lang="fi-FI"/>
              <a:t>neljäs taso</a:t>
            </a:r>
          </a:p>
          <a:p>
            <a:pPr lvl="4" rtl="0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9206533-EB64-45BB-82EC-0CCA4EA047C4}" type="datetime1">
              <a:rPr lang="fi-FI" smtClean="0"/>
              <a:pPr/>
              <a:t>12.12.2019</a:t>
            </a:fld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i-FI" dirty="0"/>
              <a:t>Lisää alatunniste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1FEFA0A-2F20-4B60-98C6-5FFDA469AA1C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194492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293813" y="2057400"/>
            <a:ext cx="8458201" cy="2666999"/>
          </a:xfrm>
        </p:spPr>
        <p:txBody>
          <a:bodyPr rtlCol="0" anchor="b">
            <a:normAutofit/>
          </a:bodyPr>
          <a:lstStyle>
            <a:lvl1pPr algn="l">
              <a:defRPr sz="4800" b="0" i="0" cap="none" baseline="0"/>
            </a:lvl1pPr>
          </a:lstStyle>
          <a:p>
            <a:pPr rtl="0"/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1293813" y="4876800"/>
            <a:ext cx="8458201" cy="1143000"/>
          </a:xfrm>
          <a:noFill/>
        </p:spPr>
        <p:txBody>
          <a:bodyPr rtlCol="0"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BCF266B1-DACB-49E2-853B-505C7421D1F4}" type="datetime1">
              <a:rPr lang="fi-FI" smtClean="0"/>
              <a:pPr/>
              <a:t>12.12.2019</a:t>
            </a:fld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i-FI" dirty="0"/>
              <a:t>Lisää alatunniste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1FEFA0A-2F20-4B60-98C6-5FFDA469AA1C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21561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1293812" y="1676400"/>
            <a:ext cx="4700016" cy="44958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 rtl="0"/>
            <a:r>
              <a:rPr lang="fi-FI"/>
              <a:t>Muokkaa tekstin perustyylejä napsauttamalla</a:t>
            </a:r>
          </a:p>
          <a:p>
            <a:pPr lvl="1" rtl="0"/>
            <a:r>
              <a:rPr lang="fi-FI"/>
              <a:t>toinen taso</a:t>
            </a:r>
          </a:p>
          <a:p>
            <a:pPr lvl="2" rtl="0"/>
            <a:r>
              <a:rPr lang="fi-FI"/>
              <a:t>kolmas taso</a:t>
            </a:r>
          </a:p>
          <a:p>
            <a:pPr lvl="3" rtl="0"/>
            <a:r>
              <a:rPr lang="fi-FI"/>
              <a:t>neljäs taso</a:t>
            </a:r>
          </a:p>
          <a:p>
            <a:pPr lvl="4" rtl="0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202035" y="1676401"/>
            <a:ext cx="4700016" cy="44958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 rtl="0"/>
            <a:r>
              <a:rPr lang="fi-FI"/>
              <a:t>Muokkaa tekstin perustyylejä napsauttamalla</a:t>
            </a:r>
          </a:p>
          <a:p>
            <a:pPr lvl="1" rtl="0"/>
            <a:r>
              <a:rPr lang="fi-FI"/>
              <a:t>toinen taso</a:t>
            </a:r>
          </a:p>
          <a:p>
            <a:pPr lvl="2" rtl="0"/>
            <a:r>
              <a:rPr lang="fi-FI"/>
              <a:t>kolmas taso</a:t>
            </a:r>
          </a:p>
          <a:p>
            <a:pPr lvl="3" rtl="0"/>
            <a:r>
              <a:rPr lang="fi-FI"/>
              <a:t>neljäs taso</a:t>
            </a:r>
          </a:p>
          <a:p>
            <a:pPr lvl="4" rtl="0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0DFEC49-1D89-42F6-910A-FF75B27925B3}" type="datetime1">
              <a:rPr lang="fi-FI" smtClean="0"/>
              <a:pPr/>
              <a:t>12.12.2019</a:t>
            </a:fld>
            <a:endParaRPr lang="fi-FI" dirty="0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i-FI" dirty="0"/>
              <a:t>Lisää alatunniste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1FEFA0A-2F20-4B60-98C6-5FFDA469AA1C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19345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293813" y="381000"/>
            <a:ext cx="9601200" cy="1143000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1293813" y="1676399"/>
            <a:ext cx="4701142" cy="762001"/>
          </a:xfrm>
        </p:spPr>
        <p:txBody>
          <a:bodyPr rtlCol="0"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1293813" y="2516457"/>
            <a:ext cx="4701142" cy="3655743"/>
          </a:xfrm>
        </p:spPr>
        <p:txBody>
          <a:bodyPr rtlCol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 rtl="0"/>
            <a:r>
              <a:rPr lang="fi-FI"/>
              <a:t>Muokkaa tekstin perustyylejä napsauttamalla</a:t>
            </a:r>
          </a:p>
          <a:p>
            <a:pPr lvl="1" rtl="0"/>
            <a:r>
              <a:rPr lang="fi-FI"/>
              <a:t>toinen taso</a:t>
            </a:r>
          </a:p>
          <a:p>
            <a:pPr lvl="2" rtl="0"/>
            <a:r>
              <a:rPr lang="fi-FI"/>
              <a:t>kolmas taso</a:t>
            </a:r>
          </a:p>
          <a:p>
            <a:pPr lvl="3" rtl="0"/>
            <a:r>
              <a:rPr lang="fi-FI"/>
              <a:t>neljäs taso</a:t>
            </a:r>
          </a:p>
          <a:p>
            <a:pPr lvl="4" rtl="0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91754" y="1676399"/>
            <a:ext cx="4703259" cy="762001"/>
          </a:xfrm>
        </p:spPr>
        <p:txBody>
          <a:bodyPr rtlCol="0"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91754" y="2516457"/>
            <a:ext cx="4703259" cy="3655743"/>
          </a:xfrm>
        </p:spPr>
        <p:txBody>
          <a:bodyPr rtlCol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 rtl="0"/>
            <a:r>
              <a:rPr lang="fi-FI"/>
              <a:t>Muokkaa tekstin perustyylejä napsauttamalla</a:t>
            </a:r>
          </a:p>
          <a:p>
            <a:pPr lvl="1" rtl="0"/>
            <a:r>
              <a:rPr lang="fi-FI"/>
              <a:t>toinen taso</a:t>
            </a:r>
          </a:p>
          <a:p>
            <a:pPr lvl="2" rtl="0"/>
            <a:r>
              <a:rPr lang="fi-FI"/>
              <a:t>kolmas taso</a:t>
            </a:r>
          </a:p>
          <a:p>
            <a:pPr lvl="3" rtl="0"/>
            <a:r>
              <a:rPr lang="fi-FI"/>
              <a:t>neljäs taso</a:t>
            </a:r>
          </a:p>
          <a:p>
            <a:pPr lvl="4" rtl="0"/>
            <a:r>
              <a:rPr lang="fi-FI"/>
              <a:t>viides taso</a:t>
            </a:r>
            <a:endParaRPr lang="fi-FI" dirty="0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2EACDDC-761B-4B10-A207-A53049EF9C94}" type="datetime1">
              <a:rPr lang="fi-FI" smtClean="0"/>
              <a:pPr/>
              <a:t>12.12.2019</a:t>
            </a:fld>
            <a:endParaRPr lang="fi-FI" dirty="0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i-FI" dirty="0"/>
              <a:t>Lisää alatunniste</a:t>
            </a:r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1FEFA0A-2F20-4B60-98C6-5FFDA469AA1C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057684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714B0DC8-727F-490C-931D-121523DDAA3C}" type="datetime1">
              <a:rPr lang="fi-FI" smtClean="0"/>
              <a:pPr/>
              <a:t>12.12.2019</a:t>
            </a:fld>
            <a:endParaRPr lang="fi-FI" dirty="0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i-FI" dirty="0"/>
              <a:t>Lisää alatunniste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1FEFA0A-2F20-4B60-98C6-5FFDA469AA1C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951180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AE9E268-50A0-49E5-9983-A6129ED66935}" type="datetime1">
              <a:rPr lang="fi-FI" smtClean="0"/>
              <a:pPr/>
              <a:t>12.12.2019</a:t>
            </a:fld>
            <a:endParaRPr lang="fi-FI" dirty="0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i-FI" dirty="0"/>
              <a:t>Lisää alatunniste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1FEFA0A-2F20-4B60-98C6-5FFDA469AA1C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339154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770811" y="1676400"/>
            <a:ext cx="3810000" cy="2438400"/>
          </a:xfrm>
        </p:spPr>
        <p:txBody>
          <a:bodyPr rtlCol="0" anchor="b">
            <a:normAutofit/>
          </a:bodyPr>
          <a:lstStyle>
            <a:lvl1pPr algn="l">
              <a:defRPr sz="3200" b="0"/>
            </a:lvl1pPr>
          </a:lstStyle>
          <a:p>
            <a:pPr rtl="0"/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293813" y="685800"/>
            <a:ext cx="6172200" cy="5486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fi-FI"/>
              <a:t>Muokkaa tekstin perustyylejä napsauttamalla</a:t>
            </a:r>
          </a:p>
          <a:p>
            <a:pPr lvl="1" rtl="0"/>
            <a:r>
              <a:rPr lang="fi-FI"/>
              <a:t>toinen taso</a:t>
            </a:r>
          </a:p>
          <a:p>
            <a:pPr lvl="2" rtl="0"/>
            <a:r>
              <a:rPr lang="fi-FI"/>
              <a:t>kolmas taso</a:t>
            </a:r>
          </a:p>
          <a:p>
            <a:pPr lvl="3" rtl="0"/>
            <a:r>
              <a:rPr lang="fi-FI"/>
              <a:t>neljäs taso</a:t>
            </a:r>
          </a:p>
          <a:p>
            <a:pPr lvl="4" rtl="0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7770811" y="4191000"/>
            <a:ext cx="3810000" cy="1524000"/>
          </a:xfrm>
          <a:noFill/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2274C68-732A-4BEA-BD18-DC62D5762E2A}" type="datetime1">
              <a:rPr lang="fi-FI" smtClean="0"/>
              <a:pPr/>
              <a:t>12.12.2019</a:t>
            </a:fld>
            <a:endParaRPr lang="fi-FI" dirty="0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i-FI" dirty="0"/>
              <a:t>Lisää alatunniste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1FEFA0A-2F20-4B60-98C6-5FFDA469AA1C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228037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770812" y="1676400"/>
            <a:ext cx="3810000" cy="2438400"/>
          </a:xfrm>
        </p:spPr>
        <p:txBody>
          <a:bodyPr rtlCol="0" anchor="b">
            <a:noAutofit/>
          </a:bodyPr>
          <a:lstStyle>
            <a:lvl1pPr algn="l">
              <a:defRPr sz="3200" b="0"/>
            </a:lvl1pPr>
          </a:lstStyle>
          <a:p>
            <a:pPr rtl="0"/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Kuvan paikkamerkki 2" descr="Tyhjä paikkamerkki kuvan lisäämistä varten. Napsauta paikkamerkkiä ja valitse kuva, jonka haluat lisätä"/>
          <p:cNvSpPr>
            <a:spLocks noGrp="1"/>
          </p:cNvSpPr>
          <p:nvPr>
            <p:ph type="pic" idx="1"/>
          </p:nvPr>
        </p:nvSpPr>
        <p:spPr>
          <a:xfrm>
            <a:off x="1522412" y="0"/>
            <a:ext cx="5943601" cy="6858000"/>
          </a:xfrm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7770812" y="4191000"/>
            <a:ext cx="3810000" cy="1524000"/>
          </a:xfrm>
          <a:noFill/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099951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untainen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Pystysuuntaise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5pPr>
              <a:defRPr/>
            </a:lvl5pPr>
            <a:lvl6pPr marL="1600200">
              <a:defRPr/>
            </a:lvl6pPr>
            <a:lvl7pPr marL="1874520">
              <a:defRPr/>
            </a:lvl7pPr>
            <a:lvl8pPr marL="2148840">
              <a:defRPr/>
            </a:lvl8pPr>
            <a:lvl9pPr marL="2423160">
              <a:defRPr/>
            </a:lvl9pPr>
          </a:lstStyle>
          <a:p>
            <a:pPr lvl="0" rtl="0"/>
            <a:r>
              <a:rPr lang="fi-FI"/>
              <a:t>Muokkaa tekstin perustyylejä napsauttamalla</a:t>
            </a:r>
          </a:p>
          <a:p>
            <a:pPr lvl="1" rtl="0"/>
            <a:r>
              <a:rPr lang="fi-FI"/>
              <a:t>toinen taso</a:t>
            </a:r>
          </a:p>
          <a:p>
            <a:pPr lvl="2" rtl="0"/>
            <a:r>
              <a:rPr lang="fi-FI"/>
              <a:t>kolmas taso</a:t>
            </a:r>
          </a:p>
          <a:p>
            <a:pPr lvl="3" rtl="0"/>
            <a:r>
              <a:rPr lang="fi-FI"/>
              <a:t>neljäs taso</a:t>
            </a:r>
          </a:p>
          <a:p>
            <a:pPr lvl="4" rtl="0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56EDC89-1FC9-4B26-A8A5-2BD98C522975}" type="datetime1">
              <a:rPr lang="fi-FI" smtClean="0"/>
              <a:pPr/>
              <a:t>12.12.2019</a:t>
            </a:fld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i-FI" dirty="0"/>
              <a:t>Lisää alatunniste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1FEFA0A-2F20-4B60-98C6-5FFDA469AA1C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387032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untainen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untainen otsikko 1"/>
          <p:cNvSpPr>
            <a:spLocks noGrp="1"/>
          </p:cNvSpPr>
          <p:nvPr>
            <p:ph type="title" orient="vert"/>
          </p:nvPr>
        </p:nvSpPr>
        <p:spPr>
          <a:xfrm>
            <a:off x="9752014" y="381000"/>
            <a:ext cx="1904998" cy="5791200"/>
          </a:xfrm>
        </p:spPr>
        <p:txBody>
          <a:bodyPr vert="eaVert" rtlCol="0"/>
          <a:lstStyle/>
          <a:p>
            <a:pPr rtl="0"/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Pystysuuntaisen tekstin paikkamerkki 2"/>
          <p:cNvSpPr>
            <a:spLocks noGrp="1"/>
          </p:cNvSpPr>
          <p:nvPr>
            <p:ph type="body" orient="vert" idx="1"/>
          </p:nvPr>
        </p:nvSpPr>
        <p:spPr>
          <a:xfrm>
            <a:off x="1293814" y="381000"/>
            <a:ext cx="8305800" cy="57912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fi-FI"/>
              <a:t>Muokkaa tekstin perustyylejä napsauttamalla</a:t>
            </a:r>
          </a:p>
          <a:p>
            <a:pPr lvl="1" rtl="0"/>
            <a:r>
              <a:rPr lang="fi-FI"/>
              <a:t>toinen taso</a:t>
            </a:r>
          </a:p>
          <a:p>
            <a:pPr lvl="2" rtl="0"/>
            <a:r>
              <a:rPr lang="fi-FI"/>
              <a:t>kolmas taso</a:t>
            </a:r>
          </a:p>
          <a:p>
            <a:pPr lvl="3" rtl="0"/>
            <a:r>
              <a:rPr lang="fi-FI"/>
              <a:t>neljäs taso</a:t>
            </a:r>
          </a:p>
          <a:p>
            <a:pPr lvl="4" rtl="0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5C9B0BF-CBF0-46F8-8B16-9AEFA45CD857}" type="datetime1">
              <a:rPr lang="fi-FI" smtClean="0"/>
              <a:pPr/>
              <a:t>12.12.2019</a:t>
            </a:fld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i-FI" dirty="0"/>
              <a:t>Lisää alatunniste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1FEFA0A-2F20-4B60-98C6-5FFDA469AA1C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61985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1293813" y="381000"/>
            <a:ext cx="96012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fi-FI" noProof="0" dirty="0"/>
              <a:t>Muokkaa otsikon perustyyliä napsauttamalla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1293813" y="1676400"/>
            <a:ext cx="9601200" cy="4495800"/>
          </a:xfrm>
          <a:prstGeom prst="rect">
            <a:avLst/>
          </a:prstGeom>
          <a:solidFill>
            <a:schemeClr val="bg2">
              <a:alpha val="70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i-FI" noProof="0" dirty="0"/>
              <a:t>Muokkaa tekstin perustyylejä napsauttamalla</a:t>
            </a:r>
          </a:p>
          <a:p>
            <a:pPr lvl="1" rtl="0"/>
            <a:r>
              <a:rPr lang="fi-FI" noProof="0" dirty="0"/>
              <a:t>Toinen taso</a:t>
            </a:r>
          </a:p>
          <a:p>
            <a:pPr lvl="2" rtl="0"/>
            <a:r>
              <a:rPr lang="fi-FI" noProof="0" dirty="0"/>
              <a:t>Kolmas taso</a:t>
            </a:r>
          </a:p>
          <a:p>
            <a:pPr lvl="3" rtl="0"/>
            <a:r>
              <a:rPr lang="fi-FI" noProof="0" dirty="0"/>
              <a:t>Neljäs taso</a:t>
            </a:r>
          </a:p>
          <a:p>
            <a:pPr lvl="4" rtl="0"/>
            <a:r>
              <a:rPr lang="fi-FI" noProof="0" dirty="0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1271781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fld id="{BA1A0CCB-38FB-437A-A882-99194096F1AF}" type="datetime1">
              <a:rPr lang="fi-FI" smtClean="0"/>
              <a:pPr/>
              <a:t>12.12.2019</a:t>
            </a:fld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fi-FI" noProof="0" dirty="0"/>
              <a:t>Lisää alatunniste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051225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81FEFA0A-2F20-4B60-98C6-5FFDA469AA1C}" type="slidenum">
              <a:rPr lang="fi-FI" noProof="0" smtClean="0"/>
              <a:pPr/>
              <a:t>‹#›</a:t>
            </a:fld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2695739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8600" algn="l" defTabSz="914400" rtl="0" eaLnBrk="1" latinLnBrk="0" hangingPunct="1">
        <a:lnSpc>
          <a:spcPct val="90000"/>
        </a:lnSpc>
        <a:spcBef>
          <a:spcPts val="1600"/>
        </a:spcBef>
        <a:buClr>
          <a:schemeClr val="accent6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accent6"/>
        </a:buClr>
        <a:buFont typeface="Euphemia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accent6"/>
        </a:buClr>
        <a:buFont typeface="Euphemia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accent6"/>
        </a:buClr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accent6"/>
        </a:buClr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87452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2316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fi-FI" dirty="0"/>
              <a:t>IMMUNITEETTI KANSALLISESTA LAINKÄYTTÖVALLASTA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fi-FI" dirty="0" err="1"/>
              <a:t>Immuties</a:t>
            </a:r>
            <a:r>
              <a:rPr lang="fi-FI" dirty="0"/>
              <a:t> </a:t>
            </a:r>
            <a:r>
              <a:rPr lang="fi-FI" dirty="0" err="1"/>
              <a:t>from</a:t>
            </a:r>
            <a:r>
              <a:rPr lang="fi-FI" dirty="0"/>
              <a:t> </a:t>
            </a:r>
            <a:r>
              <a:rPr lang="fi-FI" dirty="0" err="1"/>
              <a:t>national</a:t>
            </a:r>
            <a:r>
              <a:rPr lang="fi-FI" dirty="0"/>
              <a:t> </a:t>
            </a:r>
            <a:r>
              <a:rPr lang="fi-FI" dirty="0" err="1"/>
              <a:t>juridiction</a:t>
            </a:r>
            <a:endParaRPr lang="fi-FI" dirty="0"/>
          </a:p>
          <a:p>
            <a:pPr rtl="0"/>
            <a:r>
              <a:rPr lang="fi-FI" dirty="0"/>
              <a:t>Heo / Turun avoin yliopisto, kansainvälinen oikeus</a:t>
            </a:r>
          </a:p>
          <a:p>
            <a:pPr rtl="0"/>
            <a:r>
              <a:rPr lang="fi-FI" dirty="0"/>
              <a:t>Jeena Kammonen</a:t>
            </a:r>
          </a:p>
        </p:txBody>
      </p:sp>
    </p:spTree>
    <p:extLst>
      <p:ext uri="{BB962C8B-B14F-4D97-AF65-F5344CB8AC3E}">
        <p14:creationId xmlns:p14="http://schemas.microsoft.com/office/powerpoint/2010/main" val="752280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tsikko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i-FI" dirty="0"/>
              <a:t>Diaesityksen sisältö</a:t>
            </a:r>
          </a:p>
        </p:txBody>
      </p:sp>
      <p:sp>
        <p:nvSpPr>
          <p:cNvPr id="14" name="Sisällön paikkamerkki 13"/>
          <p:cNvSpPr>
            <a:spLocks noGrp="1"/>
          </p:cNvSpPr>
          <p:nvPr>
            <p:ph idx="1"/>
          </p:nvPr>
        </p:nvSpPr>
        <p:spPr/>
        <p:txBody>
          <a:bodyPr rtlCol="0">
            <a:normAutofit fontScale="70000" lnSpcReduction="20000"/>
          </a:bodyPr>
          <a:lstStyle/>
          <a:p>
            <a:pPr lvl="0" rtl="0"/>
            <a:r>
              <a:rPr lang="fi-FI" dirty="0"/>
              <a:t>Osa yksi: valtion immuniteetti</a:t>
            </a:r>
          </a:p>
          <a:p>
            <a:pPr lvl="1" rtl="0"/>
            <a:r>
              <a:rPr lang="fi-FI" dirty="0"/>
              <a:t>Käsitys ja perusteet</a:t>
            </a:r>
          </a:p>
          <a:p>
            <a:pPr lvl="2" rtl="0"/>
            <a:r>
              <a:rPr lang="fi-FI" dirty="0"/>
              <a:t>Kansainvälisessä oikeudessa</a:t>
            </a:r>
          </a:p>
          <a:p>
            <a:pPr lvl="3" rtl="0"/>
            <a:r>
              <a:rPr lang="fi-FI" dirty="0"/>
              <a:t>Toiminnan tarkoitus, luonne ja asiasisältö</a:t>
            </a:r>
          </a:p>
          <a:p>
            <a:pPr lvl="4" rtl="0"/>
            <a:r>
              <a:rPr lang="fi-FI" dirty="0"/>
              <a:t>Kontekstuaalinen lähestymistapa</a:t>
            </a:r>
          </a:p>
          <a:p>
            <a:pPr lvl="4" rtl="0"/>
            <a:r>
              <a:rPr lang="fi-FI" dirty="0"/>
              <a:t>Immuniteetti ja rikkomukset</a:t>
            </a:r>
          </a:p>
          <a:p>
            <a:pPr lvl="4"/>
            <a:r>
              <a:rPr lang="fi-FI" dirty="0"/>
              <a:t>YK:n yleissopimus valtioiden ja heidän omaisuuttaan koskevasta toimivallasta</a:t>
            </a:r>
          </a:p>
          <a:p>
            <a:pPr lvl="4"/>
            <a:r>
              <a:rPr lang="fi-FI" dirty="0"/>
              <a:t>Valtion immuniteetti Yhdistyneessä kuningaskunnassa</a:t>
            </a:r>
          </a:p>
          <a:p>
            <a:pPr lvl="4"/>
            <a:r>
              <a:rPr lang="fi-FI" dirty="0"/>
              <a:t>Tapaoikeus vuoteen 1978 asti</a:t>
            </a:r>
          </a:p>
          <a:p>
            <a:pPr lvl="4"/>
            <a:r>
              <a:rPr lang="fi-FI" dirty="0"/>
              <a:t>Valtion immuniteetti, Laki jälkeen 1978</a:t>
            </a:r>
          </a:p>
          <a:p>
            <a:pPr lvl="4"/>
            <a:r>
              <a:rPr lang="fi-FI" dirty="0"/>
              <a:t>Yleinen järjestelmä</a:t>
            </a:r>
          </a:p>
          <a:p>
            <a:pPr lvl="4"/>
            <a:r>
              <a:rPr lang="fi-FI" dirty="0"/>
              <a:t>Immuniteetti lainkäyttövallasta</a:t>
            </a:r>
          </a:p>
          <a:p>
            <a:pPr lvl="4"/>
            <a:r>
              <a:rPr lang="fi-FI" dirty="0"/>
              <a:t>toimeenpanosta ja täytäntöönpanosta</a:t>
            </a:r>
          </a:p>
          <a:p>
            <a:pPr lvl="4"/>
            <a:r>
              <a:rPr lang="fi-FI" dirty="0"/>
              <a:t>Kuka voi vaatia immuniteettia?</a:t>
            </a:r>
          </a:p>
          <a:p>
            <a:pPr lvl="4"/>
            <a:r>
              <a:rPr lang="fi-FI" dirty="0"/>
              <a:t>Erityisongelmia</a:t>
            </a:r>
          </a:p>
          <a:p>
            <a:pPr lvl="4"/>
            <a:r>
              <a:rPr lang="fi-FI" dirty="0"/>
              <a:t>Euroopan yleissopimus immuniteetista 1972</a:t>
            </a:r>
          </a:p>
          <a:p>
            <a:pPr lvl="4"/>
            <a:r>
              <a:rPr lang="fi-FI" dirty="0"/>
              <a:t>Valtion immuniteetti UK:ssa ja ihmisoikeudet</a:t>
            </a:r>
          </a:p>
          <a:p>
            <a:pPr lvl="4"/>
            <a:r>
              <a:rPr lang="fi-FI" dirty="0"/>
              <a:t>Henkilöön liittyvä immuniteetti</a:t>
            </a:r>
          </a:p>
          <a:p>
            <a:pPr lvl="4"/>
            <a:r>
              <a:rPr lang="fi-FI" dirty="0"/>
              <a:t> Omaisuuteen liittyvät vapaudet</a:t>
            </a:r>
          </a:p>
          <a:p>
            <a:pPr lvl="4"/>
            <a:r>
              <a:rPr lang="fi-FI" dirty="0"/>
              <a:t>Viestinnän vapaus</a:t>
            </a:r>
          </a:p>
          <a:p>
            <a:pPr lvl="4"/>
            <a:r>
              <a:rPr lang="fi-FI" dirty="0"/>
              <a:t>Väärinkäyttö</a:t>
            </a:r>
          </a:p>
          <a:p>
            <a:pPr lvl="4"/>
            <a:r>
              <a:rPr lang="fi-FI" dirty="0"/>
              <a:t>Iso-Britannia (UK) // Huomautus kansainvälisten järjestöjen immuniteetista</a:t>
            </a:r>
          </a:p>
          <a:p>
            <a:pPr lvl="4"/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08181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i-FI" dirty="0"/>
              <a:t>Otsikko ja sisältö kaaviona</a:t>
            </a:r>
          </a:p>
        </p:txBody>
      </p:sp>
      <p:graphicFrame>
        <p:nvGraphicFramePr>
          <p:cNvPr id="12" name="Sisällön paikkamerkki 11">
            <a:extLst>
              <a:ext uri="{FF2B5EF4-FFF2-40B4-BE49-F238E27FC236}">
                <a16:creationId xmlns:a16="http://schemas.microsoft.com/office/drawing/2014/main" id="{BD562869-4DCA-4A60-8499-1B6CC2F74C3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861709"/>
              </p:ext>
            </p:extLst>
          </p:nvPr>
        </p:nvGraphicFramePr>
        <p:xfrm>
          <a:off x="1293813" y="1676400"/>
          <a:ext cx="96012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" name="Nuoli: Alas 13">
            <a:extLst>
              <a:ext uri="{FF2B5EF4-FFF2-40B4-BE49-F238E27FC236}">
                <a16:creationId xmlns:a16="http://schemas.microsoft.com/office/drawing/2014/main" id="{44A399E7-1D6F-474C-BE03-81972A865E96}"/>
              </a:ext>
            </a:extLst>
          </p:cNvPr>
          <p:cNvSpPr/>
          <p:nvPr/>
        </p:nvSpPr>
        <p:spPr>
          <a:xfrm>
            <a:off x="8758708" y="3708276"/>
            <a:ext cx="504056" cy="432048"/>
          </a:xfrm>
          <a:prstGeom prst="downArrow">
            <a:avLst/>
          </a:prstGeom>
          <a:solidFill>
            <a:schemeClr val="tx1">
              <a:lumMod val="85000"/>
              <a:lumOff val="15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088250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i-FI"/>
              <a:t>Immuniteetin ryhmäjaot</a:t>
            </a:r>
            <a:endParaRPr lang="fi-FI" dirty="0"/>
          </a:p>
        </p:txBody>
      </p:sp>
      <p:sp>
        <p:nvSpPr>
          <p:cNvPr id="10" name="Sisällön paikkamerkki 9"/>
          <p:cNvSpPr>
            <a:spLocks noGrp="1"/>
          </p:cNvSpPr>
          <p:nvPr>
            <p:ph sz="half" idx="1"/>
          </p:nvPr>
        </p:nvSpPr>
        <p:spPr>
          <a:xfrm>
            <a:off x="1394396" y="1658094"/>
            <a:ext cx="4700016" cy="4495800"/>
          </a:xfrm>
        </p:spPr>
        <p:txBody>
          <a:bodyPr rtlCol="0"/>
          <a:lstStyle/>
          <a:p>
            <a:r>
              <a:rPr lang="fi-FI" dirty="0"/>
              <a:t>Immuniteetit voidaan jakaa kahteen kategoriaan:</a:t>
            </a:r>
          </a:p>
          <a:p>
            <a:pPr rtl="0"/>
            <a:endParaRPr lang="fi-FI" dirty="0"/>
          </a:p>
          <a:p>
            <a:pPr rtl="0"/>
            <a:r>
              <a:rPr lang="fi-FI" dirty="0"/>
              <a:t>Ryhmä 1: valtiolliseen tai suvereeniseen immuniteettiin</a:t>
            </a:r>
          </a:p>
          <a:p>
            <a:pPr rtl="0"/>
            <a:r>
              <a:rPr lang="fi-FI" dirty="0"/>
              <a:t>Ryhmä 2: diplomaattiseen ja konsuli-</a:t>
            </a:r>
            <a:r>
              <a:rPr lang="fi-FI" dirty="0" err="1"/>
              <a:t>immuniteettin</a:t>
            </a:r>
            <a:endParaRPr lang="fi-FI" dirty="0"/>
          </a:p>
        </p:txBody>
      </p:sp>
      <p:graphicFrame>
        <p:nvGraphicFramePr>
          <p:cNvPr id="9" name="Sisällön paikkamerkki 8" descr="Käänteinen luettelokaavio, joka näyttää ryhmän A ja B välisen siirtymän ja tehtävät kunkin ryhmän alla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555789754"/>
              </p:ext>
            </p:extLst>
          </p:nvPr>
        </p:nvGraphicFramePr>
        <p:xfrm>
          <a:off x="6202363" y="1676400"/>
          <a:ext cx="46990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5205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5CB2218-E2BA-4C25-98B3-948C70A97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Immuunit kansallisesta lainkäyttövallasta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B94DBFA-3695-4C28-8704-116890EE94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Valtion lainkäyttövalta ja suvereniteetti on kaiken lähtökohtana</a:t>
            </a:r>
          </a:p>
          <a:p>
            <a:r>
              <a:rPr lang="fi-FI" dirty="0"/>
              <a:t>ulkomainen valtion on kuitenkin oikeutettu tiettyihin immuniteetteihin </a:t>
            </a:r>
            <a:r>
              <a:rPr lang="fi-FI" dirty="0" err="1"/>
              <a:t>the</a:t>
            </a:r>
            <a:r>
              <a:rPr lang="fi-FI" dirty="0"/>
              <a:t> Principe of </a:t>
            </a:r>
            <a:r>
              <a:rPr lang="fi-FI" dirty="0" err="1"/>
              <a:t>state</a:t>
            </a:r>
            <a:endParaRPr lang="fi-FI" dirty="0"/>
          </a:p>
          <a:p>
            <a:r>
              <a:rPr lang="fi-FI" dirty="0"/>
              <a:t>ulkomaiselle valtiolle myönnettävä immuniteetti YK:n tuomioistuinten toimivallasta ja päätösten toimeenpanosta</a:t>
            </a:r>
          </a:p>
          <a:p>
            <a:r>
              <a:rPr lang="fi-FI" dirty="0"/>
              <a:t>diplomaattiset edustajat ovat immuuneja eikä isäntävaltio saa kohdistaa heihin lainkäyttövoimia joutumatta kansainväliseen rikosvastuuseen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558605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DBD735E-AF30-44D4-A860-2F63BD0DF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Kahtia jako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A032FD2-64C1-4274-BDBD-1021100CE4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i-FI" dirty="0"/>
              <a:t>Suvereeni / valtiollinen immuniteetti</a:t>
            </a:r>
          </a:p>
          <a:p>
            <a:r>
              <a:rPr lang="fi-FI" dirty="0"/>
              <a:t>Valtion, sen hallituksen, edustajien ja omaisuudet oikeudet muiden valtioiden kansallisissa oikeusjärjestyksissä</a:t>
            </a:r>
          </a:p>
          <a:p>
            <a:endParaRPr lang="fi-FI" dirty="0"/>
          </a:p>
          <a:p>
            <a:pPr marL="0" indent="0">
              <a:buNone/>
            </a:pPr>
            <a:r>
              <a:rPr lang="fi-FI" dirty="0"/>
              <a:t>Diplomaattinen ja konsuli-immuniteetti</a:t>
            </a:r>
          </a:p>
          <a:p>
            <a:r>
              <a:rPr lang="fi-FI" dirty="0"/>
              <a:t>koskee ulkomaisen suvereenin valtion lähettiläisen immuniteettia ja vastaanottajavaltion velvollisuuksia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754258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8CBE380-5A80-4D28-B9A1-B2827AEDF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Toimivalta ja suvereenisuus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55EDF1B-A35A-4F09-94D9-1DF55A199A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fi-FI" dirty="0"/>
              <a:t>Valtion absoluuttinen valta omaan alueeseen, väestöön ja ilmailutilaan</a:t>
            </a:r>
          </a:p>
          <a:p>
            <a:r>
              <a:rPr lang="fi-FI" dirty="0"/>
              <a:t>Määräysvalta: kansallisen lain käyttö ja täytäntöönpano</a:t>
            </a:r>
          </a:p>
          <a:p>
            <a:r>
              <a:rPr lang="fi-FI" dirty="0"/>
              <a:t>Lähtökohtaisesti valtion määräysvalta on rajoittamatonta, poikkeuksena saatetaan hyväksyä kansainvälisiä määräysvallan rajoituksia </a:t>
            </a:r>
          </a:p>
          <a:p>
            <a:r>
              <a:rPr lang="fi-FI" dirty="0"/>
              <a:t>Täytäntöönpanovalta sisältää koneiston johon kuuluvat poliisit, tuomiovallan järjestäminen ja oikeudet vain oman valtion sisällä, jollei toisin sovita</a:t>
            </a:r>
          </a:p>
          <a:p>
            <a:r>
              <a:rPr lang="fi-FI" dirty="0"/>
              <a:t>Toimivaltaa: ei saa harjoittaa muun valtion alueella</a:t>
            </a:r>
          </a:p>
          <a:p>
            <a:r>
              <a:rPr lang="fi-FI" dirty="0"/>
              <a:t>Valtiolla on vapaus käyttää toimivaltaansa muun valtion alueella tapahtuvassa asiassa</a:t>
            </a:r>
          </a:p>
        </p:txBody>
      </p:sp>
    </p:spTree>
    <p:extLst>
      <p:ext uri="{BB962C8B-B14F-4D97-AF65-F5344CB8AC3E}">
        <p14:creationId xmlns:p14="http://schemas.microsoft.com/office/powerpoint/2010/main" val="3204499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8F9B2A9-76FB-4F2D-A4FD-C977BE2D5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Alueellinen toimivalta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07A0523-8698-4F2A-B23F-6AC9210D6F1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i-FI" dirty="0"/>
              <a:t>Perussääntö:</a:t>
            </a:r>
          </a:p>
          <a:p>
            <a:r>
              <a:rPr lang="fi-FI" dirty="0"/>
              <a:t>Absoluuttinen valta: henkilöihin, omaisuuteen ja tapahtumiin</a:t>
            </a:r>
          </a:p>
          <a:p>
            <a:r>
              <a:rPr lang="fi-FI" dirty="0"/>
              <a:t>Toimivallan sisältöä voidaan muokata </a:t>
            </a:r>
            <a:r>
              <a:rPr lang="fi-FI" dirty="0" err="1"/>
              <a:t>kv</a:t>
            </a:r>
            <a:r>
              <a:rPr lang="fi-FI" dirty="0"/>
              <a:t>-oikeuden periaatteiden avulla</a:t>
            </a:r>
          </a:p>
          <a:p>
            <a:r>
              <a:rPr lang="fi-FI" dirty="0"/>
              <a:t>Valtion velvollisuus on olla käyttämättä toimivaltaansa muiden valtioiden diplomaatteihin ja aluksiin </a:t>
            </a:r>
          </a:p>
          <a:p>
            <a:endParaRPr lang="fi-FI" dirty="0"/>
          </a:p>
          <a:p>
            <a:endParaRPr lang="fi-FI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824FD4D8-6D68-452F-8AD1-A9DB20095F0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i-FI" dirty="0"/>
              <a:t>Poikkeus:</a:t>
            </a:r>
          </a:p>
          <a:p>
            <a:r>
              <a:rPr lang="fi-FI" dirty="0"/>
              <a:t>YK:lla on oikeus puuttua valtion toimivaltaan äärimmäisissä tilanteissa (kuten </a:t>
            </a:r>
            <a:r>
              <a:rPr lang="fi-FI" dirty="0" err="1"/>
              <a:t>ihmioikeusrikkomukset</a:t>
            </a:r>
            <a:r>
              <a:rPr lang="fi-FI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35224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64CF0F8-C6FF-4752-B465-C67D04DE5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YK:n peruskirja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A487E41-E9C4-4B8F-B224-1146FF91ED8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AutoNum type="arabicPeriod"/>
            </a:pPr>
            <a:r>
              <a:rPr lang="fi-FI" dirty="0"/>
              <a:t>Artikla</a:t>
            </a:r>
          </a:p>
          <a:p>
            <a:pPr marL="457200" indent="-457200"/>
            <a:r>
              <a:rPr lang="fi-FI" dirty="0"/>
              <a:t>Rauhan ja turvan säilyttäminen</a:t>
            </a:r>
          </a:p>
          <a:p>
            <a:pPr marL="457200" indent="-457200"/>
            <a:r>
              <a:rPr lang="fi-FI" dirty="0"/>
              <a:t>Toimenpiteet </a:t>
            </a:r>
            <a:r>
              <a:rPr lang="fi-FI" dirty="0" err="1"/>
              <a:t>yhkien</a:t>
            </a:r>
            <a:r>
              <a:rPr lang="fi-FI" dirty="0"/>
              <a:t> poistamisen ja </a:t>
            </a:r>
            <a:r>
              <a:rPr lang="fi-FI" dirty="0" err="1"/>
              <a:t>ehkäiyn</a:t>
            </a:r>
            <a:r>
              <a:rPr lang="fi-FI" dirty="0"/>
              <a:t> kannalta</a:t>
            </a:r>
          </a:p>
          <a:p>
            <a:pPr marL="457200" indent="-457200"/>
            <a:r>
              <a:rPr lang="fi-FI" dirty="0"/>
              <a:t>Hyvät kansainväliset suhteet</a:t>
            </a:r>
          </a:p>
          <a:p>
            <a:pPr marL="457200" indent="-457200"/>
            <a:r>
              <a:rPr lang="fi-FI" dirty="0"/>
              <a:t>Kansainvälisen yhteistyön tekeminen ratkoessa kansainvälisiä, taloudellisia, sosiaalisia, sivistyksellisiä tai </a:t>
            </a:r>
            <a:r>
              <a:rPr lang="fi-FI" dirty="0" err="1"/>
              <a:t>umanitaarisia</a:t>
            </a:r>
            <a:r>
              <a:rPr lang="fi-FI" dirty="0"/>
              <a:t> kysymyksiä</a:t>
            </a:r>
          </a:p>
          <a:p>
            <a:pPr marL="457200" indent="-457200"/>
            <a:endParaRPr lang="fi-FI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47997E9D-FE93-41A0-ACC6-C17BDB9A7A8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i-FI" dirty="0"/>
              <a:t>2. Artikla</a:t>
            </a:r>
          </a:p>
          <a:p>
            <a:pPr marL="342900" indent="-342900"/>
            <a:r>
              <a:rPr lang="fi-FI" dirty="0"/>
              <a:t>Tasa-arvoisuus, tarvittavien velvoitusten käyttö, riitojen selvitys rauhanomaisesti</a:t>
            </a:r>
          </a:p>
          <a:p>
            <a:pPr marL="342900" indent="-342900"/>
            <a:r>
              <a:rPr lang="fi-FI" dirty="0"/>
              <a:t>Kansainvälisissä </a:t>
            </a:r>
            <a:r>
              <a:rPr lang="fi-FI" dirty="0" err="1"/>
              <a:t>suheissa</a:t>
            </a:r>
            <a:r>
              <a:rPr lang="fi-FI" dirty="0"/>
              <a:t> vakivallalla uhkaamisesta pidättäytyminen</a:t>
            </a:r>
          </a:p>
          <a:p>
            <a:pPr marL="342900" indent="-342900"/>
            <a:r>
              <a:rPr lang="fi-FI" dirty="0"/>
              <a:t>YK:n auttaminen kaikissa toimenpiteissä, joihin se ryhtyy peruskirjan nojalla</a:t>
            </a:r>
          </a:p>
        </p:txBody>
      </p:sp>
    </p:spTree>
    <p:extLst>
      <p:ext uri="{BB962C8B-B14F-4D97-AF65-F5344CB8AC3E}">
        <p14:creationId xmlns:p14="http://schemas.microsoft.com/office/powerpoint/2010/main" val="440579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18D2ABD-DFE9-4011-9D1A-2C6D6CDE6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Valtion immuniteetti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394AC9C-13FC-4332-ADD2-A211777A5A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i-FI" dirty="0"/>
              <a:t>Ennen: </a:t>
            </a:r>
          </a:p>
          <a:p>
            <a:pPr marL="342900" indent="-342900"/>
            <a:r>
              <a:rPr lang="fi-FI" dirty="0"/>
              <a:t>Absoluuttinen immuniteetti kansallisessa tuomioistuimessa (sillä perusteella, että se oli suvereeni valtio)</a:t>
            </a:r>
          </a:p>
          <a:p>
            <a:pPr marL="342900" indent="-342900"/>
            <a:r>
              <a:rPr lang="fi-FI" dirty="0"/>
              <a:t>Tällainen immuniteetti oli tapana myöntää itse rikettä miettimättä, mikä tarkoitti, ettei kansallisella tuomioistuimella ollut valtuuksia käsitellä tai </a:t>
            </a:r>
            <a:r>
              <a:rPr lang="fi-FI" dirty="0" err="1"/>
              <a:t>täytäntöönpanna</a:t>
            </a:r>
            <a:r>
              <a:rPr lang="fi-FI" dirty="0"/>
              <a:t> asiaa</a:t>
            </a:r>
          </a:p>
          <a:p>
            <a:pPr marL="342900" indent="-342900"/>
            <a:r>
              <a:rPr lang="fi-FI" dirty="0"/>
              <a:t>Väljä systeemi, nykyään rajoituksia on tiukennettu</a:t>
            </a:r>
          </a:p>
          <a:p>
            <a:pPr marL="0" indent="0">
              <a:buNone/>
            </a:pPr>
            <a:r>
              <a:rPr lang="fi-FI" dirty="0"/>
              <a:t>A valtio sai rikkoa lakia tai sopimusta valtion B:n alueella, eikä valtio B voinut nostaa kannetta valtiota A kansalliseen oikeuteen sen absoluuttisen immuniteetin takia</a:t>
            </a:r>
          </a:p>
        </p:txBody>
      </p:sp>
    </p:spTree>
    <p:extLst>
      <p:ext uri="{BB962C8B-B14F-4D97-AF65-F5344CB8AC3E}">
        <p14:creationId xmlns:p14="http://schemas.microsoft.com/office/powerpoint/2010/main" val="1235022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98EBDDA-ACB7-44EB-8EA9-CAA9371D2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Nykyään valtion immuniteetti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BD23E85-A6A2-422D-840E-209BFD88AD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Rajoitettu immuniteetti</a:t>
            </a:r>
          </a:p>
          <a:p>
            <a:r>
              <a:rPr lang="fi-FI" dirty="0"/>
              <a:t>Valtiolla on immuniteetti paikallisen tuomioistuimen toimivallasta tietyissä tilanteissa</a:t>
            </a:r>
          </a:p>
          <a:p>
            <a:r>
              <a:rPr lang="fi-FI" dirty="0" err="1"/>
              <a:t>Jure</a:t>
            </a:r>
            <a:r>
              <a:rPr lang="fi-FI" dirty="0"/>
              <a:t> </a:t>
            </a:r>
            <a:r>
              <a:rPr lang="fi-FI" dirty="0" err="1"/>
              <a:t>imperii</a:t>
            </a:r>
            <a:r>
              <a:rPr lang="fi-FI" dirty="0"/>
              <a:t> ( perinteisen valtiovallan harjoittaminen, jossa valtiolla on immuniteetti)</a:t>
            </a:r>
          </a:p>
          <a:p>
            <a:r>
              <a:rPr lang="fi-FI" dirty="0" err="1"/>
              <a:t>Jure</a:t>
            </a:r>
            <a:r>
              <a:rPr lang="fi-FI" dirty="0"/>
              <a:t> </a:t>
            </a:r>
            <a:r>
              <a:rPr lang="fi-FI" dirty="0" err="1"/>
              <a:t>gestionis</a:t>
            </a:r>
            <a:r>
              <a:rPr lang="fi-FI" dirty="0"/>
              <a:t> (valtiojohtoista liiketoimintaa, jossa valtion on alueellisen suvereenin lainkäyttövallan alainen</a:t>
            </a:r>
          </a:p>
          <a:p>
            <a:r>
              <a:rPr lang="fi-FI" dirty="0"/>
              <a:t>Kaksiosainen testi: näiden erottamiseksi </a:t>
            </a:r>
            <a:r>
              <a:rPr lang="fi-FI" dirty="0" err="1"/>
              <a:t>toisistaab</a:t>
            </a:r>
            <a:r>
              <a:rPr lang="fi-FI" dirty="0"/>
              <a:t> riita-tilanteissa </a:t>
            </a:r>
          </a:p>
          <a:p>
            <a:pPr marL="0" indent="0">
              <a:buNone/>
            </a:pPr>
            <a:r>
              <a:rPr lang="fi-FI" dirty="0"/>
              <a:t>(kontekstuaalinen lähestymistapa)</a:t>
            </a:r>
          </a:p>
        </p:txBody>
      </p:sp>
    </p:spTree>
    <p:extLst>
      <p:ext uri="{BB962C8B-B14F-4D97-AF65-F5344CB8AC3E}">
        <p14:creationId xmlns:p14="http://schemas.microsoft.com/office/powerpoint/2010/main" val="3839757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FF3495D-C3B7-4F6E-87C7-D38423EA1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Ero tuomioistuin kelvottoman ja immuniteetin välillä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DFB0FA2-3462-489B-BA16-5EBFF40419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Tuomioistuinkelvottomuus perustuu riita-asian sisältöön (</a:t>
            </a:r>
            <a:r>
              <a:rPr lang="fi-FI" dirty="0" err="1"/>
              <a:t>ratio</a:t>
            </a:r>
            <a:r>
              <a:rPr lang="fi-FI" dirty="0"/>
              <a:t> </a:t>
            </a:r>
            <a:r>
              <a:rPr lang="fi-FI" dirty="0" err="1"/>
              <a:t>materiae</a:t>
            </a:r>
            <a:r>
              <a:rPr lang="fi-FI" dirty="0"/>
              <a:t>)</a:t>
            </a:r>
          </a:p>
          <a:p>
            <a:r>
              <a:rPr lang="fi-FI" dirty="0"/>
              <a:t>Tietyt asiat voidaan tuoda vain asianomaisen valtion tuomioistuimessa esille </a:t>
            </a:r>
          </a:p>
          <a:p>
            <a:r>
              <a:rPr lang="fi-FI" dirty="0"/>
              <a:t>Tapaukset, jotka eivät liity kansalliseen oikeuteen tai ole mitään kysymyksiä siihen liittyen</a:t>
            </a:r>
          </a:p>
          <a:p>
            <a:r>
              <a:rPr lang="fi-FI" dirty="0"/>
              <a:t>Suurin osa valtioiden tuomioistuimista pitää ulkomaisen valtion omalla alueellaan toteuttamia oikeustoimia tuomioistuinkelvottomana (esim. omat kansalaiset)</a:t>
            </a:r>
          </a:p>
        </p:txBody>
      </p:sp>
    </p:spTree>
    <p:extLst>
      <p:ext uri="{BB962C8B-B14F-4D97-AF65-F5344CB8AC3E}">
        <p14:creationId xmlns:p14="http://schemas.microsoft.com/office/powerpoint/2010/main" val="3992953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EEFB5FE-36DD-4085-9210-07615C617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Tuomioistuinkelvottomuusperiaate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3724D1E-F17C-4411-978A-4BEF938FD7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YK:n tuomioistuin ei tutki kovin helposti YK:n hallituksen toimien pätevyyttä suhteessa </a:t>
            </a:r>
            <a:r>
              <a:rPr lang="fi-FI" dirty="0" err="1"/>
              <a:t>ulkosuheisiin</a:t>
            </a:r>
            <a:r>
              <a:rPr lang="fi-FI" dirty="0"/>
              <a:t> (sillä tämä saattaa heikentää johtokunnan perustuslaillista ylivaltaa)</a:t>
            </a:r>
          </a:p>
          <a:p>
            <a:r>
              <a:rPr lang="fi-FI" dirty="0"/>
              <a:t>Yleistä etua kansainvälisten suhteiden, kansallisen yhteiskunnan tai puolustuksen alalla ei saa vahingoittaa</a:t>
            </a:r>
          </a:p>
        </p:txBody>
      </p:sp>
    </p:spTree>
    <p:extLst>
      <p:ext uri="{BB962C8B-B14F-4D97-AF65-F5344CB8AC3E}">
        <p14:creationId xmlns:p14="http://schemas.microsoft.com/office/powerpoint/2010/main" val="458176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B8A3372-8D49-4C27-B1EB-1B5551E5F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Immuniteetti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EF9B2F1-FA78-4978-9947-3F65F719A3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Perustuu asianosaisen identiteettiin ( </a:t>
            </a:r>
            <a:r>
              <a:rPr lang="fi-FI" i="1" dirty="0" err="1"/>
              <a:t>ratio</a:t>
            </a:r>
            <a:r>
              <a:rPr lang="fi-FI" i="1" dirty="0"/>
              <a:t> </a:t>
            </a:r>
            <a:r>
              <a:rPr lang="fi-FI" i="1" dirty="0" err="1"/>
              <a:t>personae</a:t>
            </a:r>
            <a:r>
              <a:rPr lang="fi-FI" dirty="0"/>
              <a:t>)</a:t>
            </a:r>
          </a:p>
          <a:p>
            <a:r>
              <a:rPr lang="fi-FI" dirty="0"/>
              <a:t>Immuniteetti tuomioistuimen lainkäyttövallasta</a:t>
            </a:r>
          </a:p>
          <a:p>
            <a:pPr marL="0" indent="0">
              <a:buNone/>
            </a:pPr>
            <a:r>
              <a:rPr lang="fi-FI" dirty="0"/>
              <a:t> = kansallisella tuomioistuimella olisi ollut toimivalta käsitellä riita-asia, mutta ei oikeutta siihen, sillä yksi osapuolista on suvereeni valtio tai hallitus. Immuniteetti on valtioiden käytäntöjen tukema</a:t>
            </a:r>
          </a:p>
        </p:txBody>
      </p:sp>
    </p:spTree>
    <p:extLst>
      <p:ext uri="{BB962C8B-B14F-4D97-AF65-F5344CB8AC3E}">
        <p14:creationId xmlns:p14="http://schemas.microsoft.com/office/powerpoint/2010/main" val="3586380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8ABFB9B-9134-4607-A8E1-8D22648F5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Non-</a:t>
            </a:r>
            <a:r>
              <a:rPr lang="fi-FI" dirty="0" err="1"/>
              <a:t>Justicibility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D693364-48BF-4750-8599-9155EF3592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Asian kelvottomuus käsiteltäväksi tuomioistuimessa voi ilmetä seuraavilla tavoilla:</a:t>
            </a:r>
          </a:p>
          <a:p>
            <a:r>
              <a:rPr lang="fi-FI" dirty="0"/>
              <a:t>Asiat voidaan käsitellä vain suoraan asianomaisessa valtiossa</a:t>
            </a:r>
          </a:p>
          <a:p>
            <a:r>
              <a:rPr lang="fi-FI" dirty="0"/>
              <a:t>Asiat eivät koske kansallista lainsäädäntöä laisinkaan</a:t>
            </a:r>
          </a:p>
          <a:p>
            <a:r>
              <a:rPr lang="fi-FI" dirty="0"/>
              <a:t>Ulkomaalisen suvereenin valtion omalla alueellaan tehtyjä hallinnollisluoteisia toimia voidaan pitää kelvottomina </a:t>
            </a:r>
          </a:p>
          <a:p>
            <a:r>
              <a:rPr lang="fi-FI" dirty="0"/>
              <a:t>Tällaiset ongelmiin </a:t>
            </a:r>
            <a:r>
              <a:rPr lang="fi-FI" dirty="0" err="1"/>
              <a:t>viitataab</a:t>
            </a:r>
            <a:r>
              <a:rPr lang="fi-FI" dirty="0"/>
              <a:t> 1act of </a:t>
            </a:r>
            <a:r>
              <a:rPr lang="fi-FI" dirty="0" err="1"/>
              <a:t>state</a:t>
            </a:r>
            <a:r>
              <a:rPr lang="fi-FI" dirty="0"/>
              <a:t>´ -opilla (valtion tuomioistuimissa ei puututa toisten valtioisen toimenpiteiden laillisuuteen tai </a:t>
            </a:r>
            <a:r>
              <a:rPr lang="fi-FI" dirty="0" err="1"/>
              <a:t>pätetvyyteen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852358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8C5E799-65F1-46FA-A079-2A2815B6D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Kansainvälinen vastuu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0CB3F38-4867-43A0-A815-A2AD919994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Vaikka valtio saisikin immuniteetin tuoman suojan yksittäistapauksisessa, immuniteetti ei kuitenkaan poista valtion tai yksilön kansainvälistä vastuuta </a:t>
            </a:r>
            <a:r>
              <a:rPr lang="fi-FI" dirty="0" err="1"/>
              <a:t>vääränlaisest</a:t>
            </a:r>
            <a:r>
              <a:rPr lang="fi-FI" dirty="0"/>
              <a:t> toiminnastaan.</a:t>
            </a:r>
          </a:p>
          <a:p>
            <a:r>
              <a:rPr lang="fi-FI" dirty="0"/>
              <a:t>Immuniteetti estää </a:t>
            </a:r>
            <a:r>
              <a:rPr lang="fi-FI" dirty="0" err="1"/>
              <a:t>ainoasttaan</a:t>
            </a:r>
            <a:r>
              <a:rPr lang="fi-FI" dirty="0"/>
              <a:t> kansallista tuomioistuinta käsittelemästä kiistaa</a:t>
            </a:r>
          </a:p>
          <a:p>
            <a:r>
              <a:rPr lang="fi-FI" dirty="0"/>
              <a:t>Sen sijaan asia voidaan ottaa ratkaistavaksi kansainvälisessä toimipaikassa, kuten kansainvälisessä tuomioistuimessa </a:t>
            </a:r>
            <a:r>
              <a:rPr lang="fi-FI" dirty="0" err="1"/>
              <a:t>ICJ:ssä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30445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Kuusikulmainen suunnittelumalli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1Subtle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dirty="0"/>
        </a:defPPr>
      </a:lstStyle>
      <a:style>
        <a:lnRef idx="1">
          <a:schemeClr val="accent4"/>
        </a:lnRef>
        <a:fillRef idx="3">
          <a:schemeClr val="accent4"/>
        </a:fillRef>
        <a:effectRef idx="2">
          <a:schemeClr val="accent4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accent4"/>
          </a:solidFill>
        </a:ln>
      </a:spPr>
      <a:bodyPr wrap="square" rtlCol="0" anchor="ctr" anchorCtr="1">
        <a:spAutoFit/>
      </a:bodyPr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13891890_TF03460519" id="{4CDE00B0-5893-460B-9279-7E0C3C8B737C}" vid="{DFA9BB36-2F23-4108-8824-A158B3326B1E}"/>
    </a:ext>
  </a:extLst>
</a:theme>
</file>

<file path=ppt/theme/theme2.xml><?xml version="1.0" encoding="utf-8"?>
<a:theme xmlns:a="http://schemas.openxmlformats.org/drawingml/2006/main" name="Office-teema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1Subtle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ema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1Subtle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11D6E40-F509-498A-BF02-00C895783B4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2427FAC-CD3A-494C-985C-09E26C5EA507}">
  <ds:schemaRefs>
    <ds:schemaRef ds:uri="http://schemas.microsoft.com/office/2006/metadata/properties"/>
    <ds:schemaRef ds:uri="http://schemas.microsoft.com/office/infopath/2007/PartnerControls"/>
    <ds:schemaRef ds:uri="40262f94-9f35-4ac3-9a90-690165a166b7"/>
  </ds:schemaRefs>
</ds:datastoreItem>
</file>

<file path=customXml/itemProps3.xml><?xml version="1.0" encoding="utf-8"?>
<ds:datastoreItem xmlns:ds="http://schemas.openxmlformats.org/officeDocument/2006/customXml" ds:itemID="{E5ED73A5-C2D2-4D49-BB89-167E8E32C95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Kuusikulmainen suunnitteludia</Template>
  <TotalTime>279</TotalTime>
  <Words>780</Words>
  <Application>Microsoft Office PowerPoint</Application>
  <PresentationFormat>Mukautettu</PresentationFormat>
  <Paragraphs>120</Paragraphs>
  <Slides>16</Slides>
  <Notes>4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16</vt:i4>
      </vt:variant>
    </vt:vector>
  </HeadingPairs>
  <TitlesOfParts>
    <vt:vector size="21" baseType="lpstr">
      <vt:lpstr>Arial</vt:lpstr>
      <vt:lpstr>Century Gothic</vt:lpstr>
      <vt:lpstr>Euphemia</vt:lpstr>
      <vt:lpstr>Palatino Linotype</vt:lpstr>
      <vt:lpstr>Kuusikulmainen suunnittelumalli</vt:lpstr>
      <vt:lpstr>IMMUNITEETTI KANSALLISESTA LAINKÄYTTÖVALLASTA</vt:lpstr>
      <vt:lpstr>Diaesityksen sisältö</vt:lpstr>
      <vt:lpstr>Otsikko ja sisältö kaaviona</vt:lpstr>
      <vt:lpstr>Immuniteetin ryhmäjaot</vt:lpstr>
      <vt:lpstr>Immuunit kansallisesta lainkäyttövallasta</vt:lpstr>
      <vt:lpstr>Kahtia jako</vt:lpstr>
      <vt:lpstr>Toimivalta ja suvereenisuus</vt:lpstr>
      <vt:lpstr>Alueellinen toimivalta</vt:lpstr>
      <vt:lpstr>YK:n peruskirja </vt:lpstr>
      <vt:lpstr>Valtion immuniteetti</vt:lpstr>
      <vt:lpstr>Nykyään valtion immuniteetti</vt:lpstr>
      <vt:lpstr>Ero tuomioistuin kelvottoman ja immuniteetin välillä</vt:lpstr>
      <vt:lpstr>Tuomioistuinkelvottomuusperiaate</vt:lpstr>
      <vt:lpstr>Immuniteetti </vt:lpstr>
      <vt:lpstr>Non-Justicibility</vt:lpstr>
      <vt:lpstr>Kansainvälinen vastuu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IMMUNITEETTI KANSALLISESTA LAINKÄYTTÖVALLASTA</dc:title>
  <dc:creator>Jeena Kammonen</dc:creator>
  <cp:lastModifiedBy>Jeena Kammonen</cp:lastModifiedBy>
  <cp:revision>20</cp:revision>
  <dcterms:created xsi:type="dcterms:W3CDTF">2019-11-21T15:24:43Z</dcterms:created>
  <dcterms:modified xsi:type="dcterms:W3CDTF">2019-12-12T11:23:14Z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74063900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